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sldIdLst>
    <p:sldId id="257" r:id="rId6"/>
    <p:sldId id="258" r:id="rId7"/>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C0C4539-6F0E-16F2-07BD-51CBAFCEEE13}" v="19" dt="2026-04-22T06:48:19.11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7" d="100"/>
          <a:sy n="67" d="100"/>
        </p:scale>
        <p:origin x="280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2.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bleStyles" Target="tableStyles.xml"/><Relationship Id="rId5" Type="http://schemas.openxmlformats.org/officeDocument/2006/relationships/slideMaster" Target="slideMasters/slideMaster1.xml"/><Relationship Id="rId10"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nb-NO"/>
              <a:t>Klikk for å redigere tittelstil</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nb-NO"/>
              <a:t>Klikk for å redigere undertittelstil i malen</a:t>
            </a:r>
            <a:endParaRPr lang="en-US" dirty="0"/>
          </a:p>
        </p:txBody>
      </p:sp>
      <p:sp>
        <p:nvSpPr>
          <p:cNvPr id="4" name="Date Placeholder 3"/>
          <p:cNvSpPr>
            <a:spLocks noGrp="1"/>
          </p:cNvSpPr>
          <p:nvPr>
            <p:ph type="dt" sz="half" idx="10"/>
          </p:nvPr>
        </p:nvSpPr>
        <p:spPr/>
        <p:txBody>
          <a:bodyPr/>
          <a:lstStyle/>
          <a:p>
            <a:fld id="{8F1DA037-81D5-4740-8BCF-74DC6340D1A3}" type="datetimeFigureOut">
              <a:rPr lang="nb-NO" smtClean="0"/>
              <a:t>22.04.2026</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B66D767E-E82A-48C2-B1A6-0441ED4361F7}" type="slidenum">
              <a:rPr lang="nb-NO" smtClean="0"/>
              <a:t>‹#›</a:t>
            </a:fld>
            <a:endParaRPr lang="nb-NO"/>
          </a:p>
        </p:txBody>
      </p:sp>
    </p:spTree>
    <p:extLst>
      <p:ext uri="{BB962C8B-B14F-4D97-AF65-F5344CB8AC3E}">
        <p14:creationId xmlns:p14="http://schemas.microsoft.com/office/powerpoint/2010/main" val="1311526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lang="en-US" dirty="0"/>
          </a:p>
        </p:txBody>
      </p:sp>
      <p:sp>
        <p:nvSpPr>
          <p:cNvPr id="3" name="Vertical Text Placeholder 2"/>
          <p:cNvSpPr>
            <a:spLocks noGrp="1"/>
          </p:cNvSpPr>
          <p:nvPr>
            <p:ph type="body" orient="vert" idx="1"/>
          </p:nvPr>
        </p:nvSpPr>
        <p:spPr/>
        <p:txBody>
          <a:bodyPr vert="eaVert"/>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Date Placeholder 3"/>
          <p:cNvSpPr>
            <a:spLocks noGrp="1"/>
          </p:cNvSpPr>
          <p:nvPr>
            <p:ph type="dt" sz="half" idx="10"/>
          </p:nvPr>
        </p:nvSpPr>
        <p:spPr/>
        <p:txBody>
          <a:bodyPr/>
          <a:lstStyle/>
          <a:p>
            <a:fld id="{8F1DA037-81D5-4740-8BCF-74DC6340D1A3}" type="datetimeFigureOut">
              <a:rPr lang="nb-NO" smtClean="0"/>
              <a:t>22.04.2026</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B66D767E-E82A-48C2-B1A6-0441ED4361F7}" type="slidenum">
              <a:rPr lang="nb-NO" smtClean="0"/>
              <a:t>‹#›</a:t>
            </a:fld>
            <a:endParaRPr lang="nb-NO"/>
          </a:p>
        </p:txBody>
      </p:sp>
    </p:spTree>
    <p:extLst>
      <p:ext uri="{BB962C8B-B14F-4D97-AF65-F5344CB8AC3E}">
        <p14:creationId xmlns:p14="http://schemas.microsoft.com/office/powerpoint/2010/main" val="1372970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nb-NO"/>
              <a:t>Klikk for å redigere tittelstil</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Date Placeholder 3"/>
          <p:cNvSpPr>
            <a:spLocks noGrp="1"/>
          </p:cNvSpPr>
          <p:nvPr>
            <p:ph type="dt" sz="half" idx="10"/>
          </p:nvPr>
        </p:nvSpPr>
        <p:spPr/>
        <p:txBody>
          <a:bodyPr/>
          <a:lstStyle/>
          <a:p>
            <a:fld id="{8F1DA037-81D5-4740-8BCF-74DC6340D1A3}" type="datetimeFigureOut">
              <a:rPr lang="nb-NO" smtClean="0"/>
              <a:t>22.04.2026</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B66D767E-E82A-48C2-B1A6-0441ED4361F7}" type="slidenum">
              <a:rPr lang="nb-NO" smtClean="0"/>
              <a:t>‹#›</a:t>
            </a:fld>
            <a:endParaRPr lang="nb-NO"/>
          </a:p>
        </p:txBody>
      </p:sp>
    </p:spTree>
    <p:extLst>
      <p:ext uri="{BB962C8B-B14F-4D97-AF65-F5344CB8AC3E}">
        <p14:creationId xmlns:p14="http://schemas.microsoft.com/office/powerpoint/2010/main" val="21161085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lang="en-US" dirty="0"/>
          </a:p>
        </p:txBody>
      </p:sp>
      <p:sp>
        <p:nvSpPr>
          <p:cNvPr id="3" name="Content Placeholder 2"/>
          <p:cNvSpPr>
            <a:spLocks noGrp="1"/>
          </p:cNvSpPr>
          <p:nvPr>
            <p:ph idx="1"/>
          </p:nvPr>
        </p:nvSpPr>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Date Placeholder 3"/>
          <p:cNvSpPr>
            <a:spLocks noGrp="1"/>
          </p:cNvSpPr>
          <p:nvPr>
            <p:ph type="dt" sz="half" idx="10"/>
          </p:nvPr>
        </p:nvSpPr>
        <p:spPr/>
        <p:txBody>
          <a:bodyPr/>
          <a:lstStyle/>
          <a:p>
            <a:fld id="{8F1DA037-81D5-4740-8BCF-74DC6340D1A3}" type="datetimeFigureOut">
              <a:rPr lang="nb-NO" smtClean="0"/>
              <a:t>22.04.2026</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B66D767E-E82A-48C2-B1A6-0441ED4361F7}" type="slidenum">
              <a:rPr lang="nb-NO" smtClean="0"/>
              <a:t>‹#›</a:t>
            </a:fld>
            <a:endParaRPr lang="nb-NO"/>
          </a:p>
        </p:txBody>
      </p:sp>
    </p:spTree>
    <p:extLst>
      <p:ext uri="{BB962C8B-B14F-4D97-AF65-F5344CB8AC3E}">
        <p14:creationId xmlns:p14="http://schemas.microsoft.com/office/powerpoint/2010/main" val="157752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nb-NO"/>
              <a:t>Klikk for å redigere tittelstil</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nb-NO"/>
              <a:t>Rediger tekststiler i malen</a:t>
            </a:r>
          </a:p>
        </p:txBody>
      </p:sp>
      <p:sp>
        <p:nvSpPr>
          <p:cNvPr id="4" name="Date Placeholder 3"/>
          <p:cNvSpPr>
            <a:spLocks noGrp="1"/>
          </p:cNvSpPr>
          <p:nvPr>
            <p:ph type="dt" sz="half" idx="10"/>
          </p:nvPr>
        </p:nvSpPr>
        <p:spPr/>
        <p:txBody>
          <a:bodyPr/>
          <a:lstStyle/>
          <a:p>
            <a:fld id="{8F1DA037-81D5-4740-8BCF-74DC6340D1A3}" type="datetimeFigureOut">
              <a:rPr lang="nb-NO" smtClean="0"/>
              <a:t>22.04.2026</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B66D767E-E82A-48C2-B1A6-0441ED4361F7}" type="slidenum">
              <a:rPr lang="nb-NO" smtClean="0"/>
              <a:t>‹#›</a:t>
            </a:fld>
            <a:endParaRPr lang="nb-NO"/>
          </a:p>
        </p:txBody>
      </p:sp>
    </p:spTree>
    <p:extLst>
      <p:ext uri="{BB962C8B-B14F-4D97-AF65-F5344CB8AC3E}">
        <p14:creationId xmlns:p14="http://schemas.microsoft.com/office/powerpoint/2010/main" val="614616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5" name="Date Placeholder 4"/>
          <p:cNvSpPr>
            <a:spLocks noGrp="1"/>
          </p:cNvSpPr>
          <p:nvPr>
            <p:ph type="dt" sz="half" idx="10"/>
          </p:nvPr>
        </p:nvSpPr>
        <p:spPr/>
        <p:txBody>
          <a:bodyPr/>
          <a:lstStyle/>
          <a:p>
            <a:fld id="{8F1DA037-81D5-4740-8BCF-74DC6340D1A3}" type="datetimeFigureOut">
              <a:rPr lang="nb-NO" smtClean="0"/>
              <a:t>22.04.2026</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B66D767E-E82A-48C2-B1A6-0441ED4361F7}" type="slidenum">
              <a:rPr lang="nb-NO" smtClean="0"/>
              <a:t>‹#›</a:t>
            </a:fld>
            <a:endParaRPr lang="nb-NO"/>
          </a:p>
        </p:txBody>
      </p:sp>
    </p:spTree>
    <p:extLst>
      <p:ext uri="{BB962C8B-B14F-4D97-AF65-F5344CB8AC3E}">
        <p14:creationId xmlns:p14="http://schemas.microsoft.com/office/powerpoint/2010/main" val="8664786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nb-NO"/>
              <a:t>Klikk for å redigere tittelstil</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nb-NO"/>
              <a:t>Rediger tekststiler i malen</a:t>
            </a:r>
          </a:p>
        </p:txBody>
      </p:sp>
      <p:sp>
        <p:nvSpPr>
          <p:cNvPr id="4" name="Content Placeholder 3"/>
          <p:cNvSpPr>
            <a:spLocks noGrp="1"/>
          </p:cNvSpPr>
          <p:nvPr>
            <p:ph sz="half" idx="2"/>
          </p:nvPr>
        </p:nvSpPr>
        <p:spPr>
          <a:xfrm>
            <a:off x="472381" y="3618442"/>
            <a:ext cx="2901255" cy="5322183"/>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nb-NO"/>
              <a:t>Rediger tekststiler i malen</a:t>
            </a:r>
          </a:p>
        </p:txBody>
      </p:sp>
      <p:sp>
        <p:nvSpPr>
          <p:cNvPr id="6" name="Content Placeholder 5"/>
          <p:cNvSpPr>
            <a:spLocks noGrp="1"/>
          </p:cNvSpPr>
          <p:nvPr>
            <p:ph sz="quarter" idx="4"/>
          </p:nvPr>
        </p:nvSpPr>
        <p:spPr>
          <a:xfrm>
            <a:off x="3471863" y="3618442"/>
            <a:ext cx="2915543" cy="5322183"/>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7" name="Date Placeholder 6"/>
          <p:cNvSpPr>
            <a:spLocks noGrp="1"/>
          </p:cNvSpPr>
          <p:nvPr>
            <p:ph type="dt" sz="half" idx="10"/>
          </p:nvPr>
        </p:nvSpPr>
        <p:spPr/>
        <p:txBody>
          <a:bodyPr/>
          <a:lstStyle/>
          <a:p>
            <a:fld id="{8F1DA037-81D5-4740-8BCF-74DC6340D1A3}" type="datetimeFigureOut">
              <a:rPr lang="nb-NO" smtClean="0"/>
              <a:t>22.04.2026</a:t>
            </a:fld>
            <a:endParaRPr lang="nb-NO"/>
          </a:p>
        </p:txBody>
      </p:sp>
      <p:sp>
        <p:nvSpPr>
          <p:cNvPr id="8" name="Footer Placeholder 7"/>
          <p:cNvSpPr>
            <a:spLocks noGrp="1"/>
          </p:cNvSpPr>
          <p:nvPr>
            <p:ph type="ftr" sz="quarter" idx="11"/>
          </p:nvPr>
        </p:nvSpPr>
        <p:spPr/>
        <p:txBody>
          <a:bodyPr/>
          <a:lstStyle/>
          <a:p>
            <a:endParaRPr lang="nb-NO"/>
          </a:p>
        </p:txBody>
      </p:sp>
      <p:sp>
        <p:nvSpPr>
          <p:cNvPr id="9" name="Slide Number Placeholder 8"/>
          <p:cNvSpPr>
            <a:spLocks noGrp="1"/>
          </p:cNvSpPr>
          <p:nvPr>
            <p:ph type="sldNum" sz="quarter" idx="12"/>
          </p:nvPr>
        </p:nvSpPr>
        <p:spPr/>
        <p:txBody>
          <a:bodyPr/>
          <a:lstStyle/>
          <a:p>
            <a:fld id="{B66D767E-E82A-48C2-B1A6-0441ED4361F7}" type="slidenum">
              <a:rPr lang="nb-NO" smtClean="0"/>
              <a:t>‹#›</a:t>
            </a:fld>
            <a:endParaRPr lang="nb-NO"/>
          </a:p>
        </p:txBody>
      </p:sp>
    </p:spTree>
    <p:extLst>
      <p:ext uri="{BB962C8B-B14F-4D97-AF65-F5344CB8AC3E}">
        <p14:creationId xmlns:p14="http://schemas.microsoft.com/office/powerpoint/2010/main" val="42660550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lang="en-US" dirty="0"/>
          </a:p>
        </p:txBody>
      </p:sp>
      <p:sp>
        <p:nvSpPr>
          <p:cNvPr id="3" name="Date Placeholder 2"/>
          <p:cNvSpPr>
            <a:spLocks noGrp="1"/>
          </p:cNvSpPr>
          <p:nvPr>
            <p:ph type="dt" sz="half" idx="10"/>
          </p:nvPr>
        </p:nvSpPr>
        <p:spPr/>
        <p:txBody>
          <a:bodyPr/>
          <a:lstStyle/>
          <a:p>
            <a:fld id="{8F1DA037-81D5-4740-8BCF-74DC6340D1A3}" type="datetimeFigureOut">
              <a:rPr lang="nb-NO" smtClean="0"/>
              <a:t>22.04.2026</a:t>
            </a:fld>
            <a:endParaRPr lang="nb-NO"/>
          </a:p>
        </p:txBody>
      </p:sp>
      <p:sp>
        <p:nvSpPr>
          <p:cNvPr id="4" name="Footer Placeholder 3"/>
          <p:cNvSpPr>
            <a:spLocks noGrp="1"/>
          </p:cNvSpPr>
          <p:nvPr>
            <p:ph type="ftr" sz="quarter" idx="11"/>
          </p:nvPr>
        </p:nvSpPr>
        <p:spPr/>
        <p:txBody>
          <a:bodyPr/>
          <a:lstStyle/>
          <a:p>
            <a:endParaRPr lang="nb-NO"/>
          </a:p>
        </p:txBody>
      </p:sp>
      <p:sp>
        <p:nvSpPr>
          <p:cNvPr id="5" name="Slide Number Placeholder 4"/>
          <p:cNvSpPr>
            <a:spLocks noGrp="1"/>
          </p:cNvSpPr>
          <p:nvPr>
            <p:ph type="sldNum" sz="quarter" idx="12"/>
          </p:nvPr>
        </p:nvSpPr>
        <p:spPr/>
        <p:txBody>
          <a:bodyPr/>
          <a:lstStyle/>
          <a:p>
            <a:fld id="{B66D767E-E82A-48C2-B1A6-0441ED4361F7}" type="slidenum">
              <a:rPr lang="nb-NO" smtClean="0"/>
              <a:t>‹#›</a:t>
            </a:fld>
            <a:endParaRPr lang="nb-NO"/>
          </a:p>
        </p:txBody>
      </p:sp>
    </p:spTree>
    <p:extLst>
      <p:ext uri="{BB962C8B-B14F-4D97-AF65-F5344CB8AC3E}">
        <p14:creationId xmlns:p14="http://schemas.microsoft.com/office/powerpoint/2010/main" val="3776480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1DA037-81D5-4740-8BCF-74DC6340D1A3}" type="datetimeFigureOut">
              <a:rPr lang="nb-NO" smtClean="0"/>
              <a:t>22.04.2026</a:t>
            </a:fld>
            <a:endParaRPr lang="nb-NO"/>
          </a:p>
        </p:txBody>
      </p:sp>
      <p:sp>
        <p:nvSpPr>
          <p:cNvPr id="3" name="Footer Placeholder 2"/>
          <p:cNvSpPr>
            <a:spLocks noGrp="1"/>
          </p:cNvSpPr>
          <p:nvPr>
            <p:ph type="ftr" sz="quarter" idx="11"/>
          </p:nvPr>
        </p:nvSpPr>
        <p:spPr/>
        <p:txBody>
          <a:bodyPr/>
          <a:lstStyle/>
          <a:p>
            <a:endParaRPr lang="nb-NO"/>
          </a:p>
        </p:txBody>
      </p:sp>
      <p:sp>
        <p:nvSpPr>
          <p:cNvPr id="4" name="Slide Number Placeholder 3"/>
          <p:cNvSpPr>
            <a:spLocks noGrp="1"/>
          </p:cNvSpPr>
          <p:nvPr>
            <p:ph type="sldNum" sz="quarter" idx="12"/>
          </p:nvPr>
        </p:nvSpPr>
        <p:spPr/>
        <p:txBody>
          <a:bodyPr/>
          <a:lstStyle/>
          <a:p>
            <a:fld id="{B66D767E-E82A-48C2-B1A6-0441ED4361F7}" type="slidenum">
              <a:rPr lang="nb-NO" smtClean="0"/>
              <a:t>‹#›</a:t>
            </a:fld>
            <a:endParaRPr lang="nb-NO"/>
          </a:p>
        </p:txBody>
      </p:sp>
    </p:spTree>
    <p:extLst>
      <p:ext uri="{BB962C8B-B14F-4D97-AF65-F5344CB8AC3E}">
        <p14:creationId xmlns:p14="http://schemas.microsoft.com/office/powerpoint/2010/main" val="19294632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nb-NO"/>
              <a:t>Klikk for å redigere tittelstil</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nb-NO"/>
              <a:t>Rediger tekststiler i malen</a:t>
            </a:r>
          </a:p>
        </p:txBody>
      </p:sp>
      <p:sp>
        <p:nvSpPr>
          <p:cNvPr id="5" name="Date Placeholder 4"/>
          <p:cNvSpPr>
            <a:spLocks noGrp="1"/>
          </p:cNvSpPr>
          <p:nvPr>
            <p:ph type="dt" sz="half" idx="10"/>
          </p:nvPr>
        </p:nvSpPr>
        <p:spPr/>
        <p:txBody>
          <a:bodyPr/>
          <a:lstStyle/>
          <a:p>
            <a:fld id="{8F1DA037-81D5-4740-8BCF-74DC6340D1A3}" type="datetimeFigureOut">
              <a:rPr lang="nb-NO" smtClean="0"/>
              <a:t>22.04.2026</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B66D767E-E82A-48C2-B1A6-0441ED4361F7}" type="slidenum">
              <a:rPr lang="nb-NO" smtClean="0"/>
              <a:t>‹#›</a:t>
            </a:fld>
            <a:endParaRPr lang="nb-NO"/>
          </a:p>
        </p:txBody>
      </p:sp>
    </p:spTree>
    <p:extLst>
      <p:ext uri="{BB962C8B-B14F-4D97-AF65-F5344CB8AC3E}">
        <p14:creationId xmlns:p14="http://schemas.microsoft.com/office/powerpoint/2010/main" val="6798518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nb-NO"/>
              <a:t>Klikk for å redigere tittelstil</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nb-NO"/>
              <a:t>Klikk ikonet for å legge til et bilde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nb-NO"/>
              <a:t>Rediger tekststiler i malen</a:t>
            </a:r>
          </a:p>
        </p:txBody>
      </p:sp>
      <p:sp>
        <p:nvSpPr>
          <p:cNvPr id="5" name="Date Placeholder 4"/>
          <p:cNvSpPr>
            <a:spLocks noGrp="1"/>
          </p:cNvSpPr>
          <p:nvPr>
            <p:ph type="dt" sz="half" idx="10"/>
          </p:nvPr>
        </p:nvSpPr>
        <p:spPr/>
        <p:txBody>
          <a:bodyPr/>
          <a:lstStyle/>
          <a:p>
            <a:fld id="{8F1DA037-81D5-4740-8BCF-74DC6340D1A3}" type="datetimeFigureOut">
              <a:rPr lang="nb-NO" smtClean="0"/>
              <a:t>22.04.2026</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B66D767E-E82A-48C2-B1A6-0441ED4361F7}" type="slidenum">
              <a:rPr lang="nb-NO" smtClean="0"/>
              <a:t>‹#›</a:t>
            </a:fld>
            <a:endParaRPr lang="nb-NO"/>
          </a:p>
        </p:txBody>
      </p:sp>
    </p:spTree>
    <p:extLst>
      <p:ext uri="{BB962C8B-B14F-4D97-AF65-F5344CB8AC3E}">
        <p14:creationId xmlns:p14="http://schemas.microsoft.com/office/powerpoint/2010/main" val="32850299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nb-NO"/>
              <a:t>Klikk for å redigere tittelstil</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8F1DA037-81D5-4740-8BCF-74DC6340D1A3}" type="datetimeFigureOut">
              <a:rPr lang="nb-NO" smtClean="0"/>
              <a:t>22.04.2026</a:t>
            </a:fld>
            <a:endParaRPr lang="nb-NO"/>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nb-NO"/>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B66D767E-E82A-48C2-B1A6-0441ED4361F7}" type="slidenum">
              <a:rPr lang="nb-NO" smtClean="0"/>
              <a:t>‹#›</a:t>
            </a:fld>
            <a:endParaRPr lang="nb-NO"/>
          </a:p>
        </p:txBody>
      </p:sp>
    </p:spTree>
    <p:extLst>
      <p:ext uri="{BB962C8B-B14F-4D97-AF65-F5344CB8AC3E}">
        <p14:creationId xmlns:p14="http://schemas.microsoft.com/office/powerpoint/2010/main" val="31354377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Sylinder 3"/>
          <p:cNvSpPr txBox="1"/>
          <p:nvPr/>
        </p:nvSpPr>
        <p:spPr>
          <a:xfrm>
            <a:off x="-186466" y="191863"/>
            <a:ext cx="6448927" cy="338554"/>
          </a:xfrm>
          <a:prstGeom prst="rect">
            <a:avLst/>
          </a:prstGeom>
          <a:noFill/>
        </p:spPr>
        <p:txBody>
          <a:bodyPr wrap="square" rtlCol="0">
            <a:spAutoFit/>
          </a:bodyPr>
          <a:lstStyle/>
          <a:p>
            <a:pPr algn="ctr"/>
            <a:r>
              <a:rPr lang="nb-NO" sz="1600" b="1" dirty="0">
                <a:solidFill>
                  <a:srgbClr val="002060"/>
                </a:solidFill>
                <a:latin typeface="Oslo Sans Office" panose="02000000000000000000" pitchFamily="2" charset="0"/>
              </a:rPr>
              <a:t>Meldeskjema ved mulig blodsmitte (stikkskader)</a:t>
            </a:r>
          </a:p>
        </p:txBody>
      </p:sp>
      <p:pic>
        <p:nvPicPr>
          <p:cNvPr id="11" name="Bild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47987" y="31374"/>
            <a:ext cx="1203379" cy="819210"/>
          </a:xfrm>
          <a:prstGeom prst="rect">
            <a:avLst/>
          </a:prstGeom>
        </p:spPr>
      </p:pic>
      <p:sp>
        <p:nvSpPr>
          <p:cNvPr id="12" name="TekstSylinder 11"/>
          <p:cNvSpPr txBox="1"/>
          <p:nvPr/>
        </p:nvSpPr>
        <p:spPr>
          <a:xfrm>
            <a:off x="405875" y="753127"/>
            <a:ext cx="1207723" cy="276999"/>
          </a:xfrm>
          <a:prstGeom prst="rect">
            <a:avLst/>
          </a:prstGeom>
          <a:noFill/>
        </p:spPr>
        <p:txBody>
          <a:bodyPr wrap="square" rtlCol="0">
            <a:spAutoFit/>
          </a:bodyPr>
          <a:lstStyle/>
          <a:p>
            <a:r>
              <a:rPr lang="nb-NO" sz="1200" dirty="0">
                <a:solidFill>
                  <a:srgbClr val="002060"/>
                </a:solidFill>
                <a:latin typeface="Oslo Sans Office" panose="02000000000000000000" pitchFamily="2" charset="0"/>
              </a:rPr>
              <a:t>Smitteutsatt</a:t>
            </a:r>
          </a:p>
        </p:txBody>
      </p:sp>
      <p:sp>
        <p:nvSpPr>
          <p:cNvPr id="13" name="TekstSylinder 12"/>
          <p:cNvSpPr txBox="1"/>
          <p:nvPr/>
        </p:nvSpPr>
        <p:spPr>
          <a:xfrm>
            <a:off x="402591" y="2304308"/>
            <a:ext cx="1064283" cy="276999"/>
          </a:xfrm>
          <a:prstGeom prst="rect">
            <a:avLst/>
          </a:prstGeom>
          <a:noFill/>
        </p:spPr>
        <p:txBody>
          <a:bodyPr wrap="square" rtlCol="0">
            <a:spAutoFit/>
          </a:bodyPr>
          <a:lstStyle/>
          <a:p>
            <a:r>
              <a:rPr lang="nb-NO" sz="1200" dirty="0">
                <a:solidFill>
                  <a:srgbClr val="002060"/>
                </a:solidFill>
                <a:latin typeface="Oslo Sans Office" panose="02000000000000000000" pitchFamily="2" charset="0"/>
              </a:rPr>
              <a:t>Smittekilde</a:t>
            </a:r>
          </a:p>
        </p:txBody>
      </p:sp>
      <p:sp>
        <p:nvSpPr>
          <p:cNvPr id="48" name="Rektangel 47"/>
          <p:cNvSpPr/>
          <p:nvPr/>
        </p:nvSpPr>
        <p:spPr>
          <a:xfrm>
            <a:off x="2460624" y="2288256"/>
            <a:ext cx="687618" cy="299313"/>
          </a:xfrm>
          <a:prstGeom prst="rect">
            <a:avLst/>
          </a:prstGeom>
        </p:spPr>
        <p:txBody>
          <a:bodyPr wrap="square" lIns="91440" tIns="45720" rIns="91440" bIns="45720" anchor="t">
            <a:spAutoFit/>
          </a:bodyPr>
          <a:lstStyle/>
          <a:p>
            <a:pPr>
              <a:lnSpc>
                <a:spcPct val="150000"/>
              </a:lnSpc>
            </a:pPr>
            <a:r>
              <a:rPr lang="nb-NO" sz="1000" dirty="0">
                <a:latin typeface="Oslo Sans Office"/>
              </a:rPr>
              <a:t>  Ukjent</a:t>
            </a:r>
          </a:p>
        </p:txBody>
      </p:sp>
      <p:sp>
        <p:nvSpPr>
          <p:cNvPr id="49" name="Rektangel 48"/>
          <p:cNvSpPr/>
          <p:nvPr/>
        </p:nvSpPr>
        <p:spPr>
          <a:xfrm>
            <a:off x="3482468" y="2285992"/>
            <a:ext cx="842257" cy="323165"/>
          </a:xfrm>
          <a:prstGeom prst="rect">
            <a:avLst/>
          </a:prstGeom>
        </p:spPr>
        <p:txBody>
          <a:bodyPr wrap="square">
            <a:spAutoFit/>
          </a:bodyPr>
          <a:lstStyle/>
          <a:p>
            <a:pPr>
              <a:lnSpc>
                <a:spcPct val="150000"/>
              </a:lnSpc>
            </a:pPr>
            <a:r>
              <a:rPr lang="nb-NO" sz="1000" dirty="0">
                <a:latin typeface="Oslo Sans Office" panose="02000000000000000000" pitchFamily="2" charset="0"/>
              </a:rPr>
              <a:t>Kjent</a:t>
            </a:r>
          </a:p>
        </p:txBody>
      </p:sp>
      <p:sp>
        <p:nvSpPr>
          <p:cNvPr id="50" name="Rektangel 49"/>
          <p:cNvSpPr/>
          <p:nvPr/>
        </p:nvSpPr>
        <p:spPr>
          <a:xfrm>
            <a:off x="401133" y="4914110"/>
            <a:ext cx="4467809" cy="246221"/>
          </a:xfrm>
          <a:prstGeom prst="rect">
            <a:avLst/>
          </a:prstGeom>
        </p:spPr>
        <p:txBody>
          <a:bodyPr wrap="square">
            <a:spAutoFit/>
          </a:bodyPr>
          <a:lstStyle/>
          <a:p>
            <a:r>
              <a:rPr lang="nb-NO" sz="1000" dirty="0">
                <a:latin typeface="Oslo Sans Office" panose="02000000000000000000" pitchFamily="2" charset="0"/>
              </a:rPr>
              <a:t>Dato for hendelsen: ______________ Tidspunkt for hendelsen: _____________</a:t>
            </a:r>
          </a:p>
        </p:txBody>
      </p:sp>
      <p:sp>
        <p:nvSpPr>
          <p:cNvPr id="51" name="TekstSylinder 50"/>
          <p:cNvSpPr txBox="1"/>
          <p:nvPr/>
        </p:nvSpPr>
        <p:spPr>
          <a:xfrm>
            <a:off x="402916" y="4607339"/>
            <a:ext cx="2354684" cy="276999"/>
          </a:xfrm>
          <a:prstGeom prst="rect">
            <a:avLst/>
          </a:prstGeom>
          <a:noFill/>
        </p:spPr>
        <p:txBody>
          <a:bodyPr wrap="square" rtlCol="0">
            <a:spAutoFit/>
          </a:bodyPr>
          <a:lstStyle/>
          <a:p>
            <a:r>
              <a:rPr lang="nb-NO" sz="1200" dirty="0">
                <a:solidFill>
                  <a:srgbClr val="002060"/>
                </a:solidFill>
                <a:latin typeface="Oslo Sans Office" panose="02000000000000000000" pitchFamily="2" charset="0"/>
              </a:rPr>
              <a:t>Hendelsesforløp</a:t>
            </a:r>
          </a:p>
        </p:txBody>
      </p:sp>
      <p:sp>
        <p:nvSpPr>
          <p:cNvPr id="52" name="Rektangel 51"/>
          <p:cNvSpPr/>
          <p:nvPr/>
        </p:nvSpPr>
        <p:spPr>
          <a:xfrm>
            <a:off x="404393" y="5183825"/>
            <a:ext cx="6160168" cy="246221"/>
          </a:xfrm>
          <a:prstGeom prst="rect">
            <a:avLst/>
          </a:prstGeom>
        </p:spPr>
        <p:txBody>
          <a:bodyPr wrap="square">
            <a:spAutoFit/>
          </a:bodyPr>
          <a:lstStyle/>
          <a:p>
            <a:r>
              <a:rPr lang="nb-NO" sz="1000" dirty="0">
                <a:latin typeface="Oslo Sans Office" panose="02000000000000000000" pitchFamily="2" charset="0"/>
              </a:rPr>
              <a:t>Sted for hendelsen: _________________________________________    Leder </a:t>
            </a:r>
            <a:r>
              <a:rPr lang="nb-NO" sz="800" dirty="0">
                <a:solidFill>
                  <a:schemeClr val="bg1">
                    <a:lumMod val="50000"/>
                  </a:schemeClr>
                </a:solidFill>
                <a:latin typeface="Oslo Sans Office" panose="02000000000000000000" pitchFamily="2" charset="0"/>
              </a:rPr>
              <a:t>(navn)</a:t>
            </a:r>
            <a:r>
              <a:rPr lang="nb-NO" sz="1000" dirty="0">
                <a:latin typeface="Oslo Sans Office" panose="02000000000000000000" pitchFamily="2" charset="0"/>
              </a:rPr>
              <a:t>: _______________________________________</a:t>
            </a:r>
          </a:p>
        </p:txBody>
      </p:sp>
      <p:sp>
        <p:nvSpPr>
          <p:cNvPr id="60" name="Rektangel 59"/>
          <p:cNvSpPr/>
          <p:nvPr/>
        </p:nvSpPr>
        <p:spPr>
          <a:xfrm>
            <a:off x="415259" y="5484671"/>
            <a:ext cx="867276" cy="246221"/>
          </a:xfrm>
          <a:prstGeom prst="rect">
            <a:avLst/>
          </a:prstGeom>
        </p:spPr>
        <p:txBody>
          <a:bodyPr wrap="square">
            <a:spAutoFit/>
          </a:bodyPr>
          <a:lstStyle/>
          <a:p>
            <a:r>
              <a:rPr lang="nb-NO" sz="1000" dirty="0">
                <a:latin typeface="Oslo Sans Office" panose="02000000000000000000" pitchFamily="2" charset="0"/>
              </a:rPr>
              <a:t>Stikk</a:t>
            </a:r>
          </a:p>
        </p:txBody>
      </p:sp>
      <p:sp>
        <p:nvSpPr>
          <p:cNvPr id="61" name="Rektangel 60"/>
          <p:cNvSpPr/>
          <p:nvPr/>
        </p:nvSpPr>
        <p:spPr>
          <a:xfrm>
            <a:off x="1376815" y="5482256"/>
            <a:ext cx="867276" cy="246221"/>
          </a:xfrm>
          <a:prstGeom prst="rect">
            <a:avLst/>
          </a:prstGeom>
        </p:spPr>
        <p:txBody>
          <a:bodyPr wrap="square">
            <a:spAutoFit/>
          </a:bodyPr>
          <a:lstStyle/>
          <a:p>
            <a:r>
              <a:rPr lang="nb-NO" sz="1000" dirty="0">
                <a:latin typeface="Oslo Sans Office" panose="02000000000000000000" pitchFamily="2" charset="0"/>
              </a:rPr>
              <a:t>Kutt</a:t>
            </a:r>
          </a:p>
        </p:txBody>
      </p:sp>
      <p:sp>
        <p:nvSpPr>
          <p:cNvPr id="62" name="Rektangel 61"/>
          <p:cNvSpPr/>
          <p:nvPr/>
        </p:nvSpPr>
        <p:spPr>
          <a:xfrm>
            <a:off x="3408527" y="5482944"/>
            <a:ext cx="2825836" cy="246221"/>
          </a:xfrm>
          <a:prstGeom prst="rect">
            <a:avLst/>
          </a:prstGeom>
        </p:spPr>
        <p:txBody>
          <a:bodyPr wrap="square">
            <a:spAutoFit/>
          </a:bodyPr>
          <a:lstStyle/>
          <a:p>
            <a:r>
              <a:rPr lang="nb-NO" sz="1000" dirty="0" err="1">
                <a:latin typeface="Oslo Sans Office" panose="02000000000000000000" pitchFamily="2" charset="0"/>
              </a:rPr>
              <a:t>Blodsøl</a:t>
            </a:r>
            <a:r>
              <a:rPr lang="nb-NO" sz="1000" dirty="0">
                <a:latin typeface="Oslo Sans Office" panose="02000000000000000000" pitchFamily="2" charset="0"/>
              </a:rPr>
              <a:t> på slimhinne eller skadet hud</a:t>
            </a:r>
          </a:p>
        </p:txBody>
      </p:sp>
      <p:sp>
        <p:nvSpPr>
          <p:cNvPr id="68" name="Rektangel 67"/>
          <p:cNvSpPr/>
          <p:nvPr/>
        </p:nvSpPr>
        <p:spPr>
          <a:xfrm>
            <a:off x="449281" y="8516354"/>
            <a:ext cx="1718618" cy="246221"/>
          </a:xfrm>
          <a:prstGeom prst="rect">
            <a:avLst/>
          </a:prstGeom>
        </p:spPr>
        <p:txBody>
          <a:bodyPr wrap="square">
            <a:spAutoFit/>
          </a:bodyPr>
          <a:lstStyle/>
          <a:p>
            <a:r>
              <a:rPr lang="nb-NO" sz="1000" dirty="0">
                <a:latin typeface="Oslo Sans Office" panose="02000000000000000000" pitchFamily="2" charset="0"/>
              </a:rPr>
              <a:t>Brudd på rutiner</a:t>
            </a:r>
          </a:p>
        </p:txBody>
      </p:sp>
      <p:sp>
        <p:nvSpPr>
          <p:cNvPr id="69" name="Rektangel 68"/>
          <p:cNvSpPr/>
          <p:nvPr/>
        </p:nvSpPr>
        <p:spPr>
          <a:xfrm>
            <a:off x="4851773" y="8525879"/>
            <a:ext cx="1718618" cy="246221"/>
          </a:xfrm>
          <a:prstGeom prst="rect">
            <a:avLst/>
          </a:prstGeom>
        </p:spPr>
        <p:txBody>
          <a:bodyPr wrap="square">
            <a:spAutoFit/>
          </a:bodyPr>
          <a:lstStyle/>
          <a:p>
            <a:r>
              <a:rPr lang="nb-NO" sz="1000" dirty="0">
                <a:latin typeface="Oslo Sans Office" panose="02000000000000000000" pitchFamily="2" charset="0"/>
              </a:rPr>
              <a:t>Uhell</a:t>
            </a:r>
          </a:p>
        </p:txBody>
      </p:sp>
      <p:sp>
        <p:nvSpPr>
          <p:cNvPr id="70" name="Rektangel 69"/>
          <p:cNvSpPr/>
          <p:nvPr/>
        </p:nvSpPr>
        <p:spPr>
          <a:xfrm>
            <a:off x="2395091" y="8525879"/>
            <a:ext cx="2565292" cy="246221"/>
          </a:xfrm>
          <a:prstGeom prst="rect">
            <a:avLst/>
          </a:prstGeom>
        </p:spPr>
        <p:txBody>
          <a:bodyPr wrap="square">
            <a:spAutoFit/>
          </a:bodyPr>
          <a:lstStyle/>
          <a:p>
            <a:r>
              <a:rPr lang="nb-NO" sz="1000" dirty="0">
                <a:latin typeface="Oslo Sans Office" panose="02000000000000000000" pitchFamily="2" charset="0"/>
              </a:rPr>
              <a:t>Manglende utstyr eller rutiner</a:t>
            </a:r>
          </a:p>
        </p:txBody>
      </p:sp>
      <p:sp>
        <p:nvSpPr>
          <p:cNvPr id="71" name="TekstSylinder 70"/>
          <p:cNvSpPr txBox="1"/>
          <p:nvPr/>
        </p:nvSpPr>
        <p:spPr>
          <a:xfrm>
            <a:off x="446895" y="9110470"/>
            <a:ext cx="6015789" cy="246221"/>
          </a:xfrm>
          <a:prstGeom prst="rect">
            <a:avLst/>
          </a:prstGeom>
          <a:noFill/>
        </p:spPr>
        <p:txBody>
          <a:bodyPr wrap="square" rtlCol="0">
            <a:spAutoFit/>
          </a:bodyPr>
          <a:lstStyle/>
          <a:p>
            <a:r>
              <a:rPr lang="nb-NO" sz="1000" dirty="0">
                <a:latin typeface="Oslo Sans Office" panose="02000000000000000000" pitchFamily="2" charset="0"/>
              </a:rPr>
              <a:t>Dato: 		 	           Sign smitteutsatt:</a:t>
            </a:r>
          </a:p>
        </p:txBody>
      </p:sp>
      <p:cxnSp>
        <p:nvCxnSpPr>
          <p:cNvPr id="74" name="Rett linje 73"/>
          <p:cNvCxnSpPr/>
          <p:nvPr/>
        </p:nvCxnSpPr>
        <p:spPr>
          <a:xfrm>
            <a:off x="876464" y="9289225"/>
            <a:ext cx="922310" cy="0"/>
          </a:xfrm>
          <a:prstGeom prst="line">
            <a:avLst/>
          </a:prstGeom>
          <a:ln>
            <a:solidFill>
              <a:srgbClr val="002060"/>
            </a:solidFill>
            <a:prstDash val="dash"/>
          </a:ln>
        </p:spPr>
        <p:style>
          <a:lnRef idx="1">
            <a:schemeClr val="accent1"/>
          </a:lnRef>
          <a:fillRef idx="0">
            <a:schemeClr val="accent1"/>
          </a:fillRef>
          <a:effectRef idx="0">
            <a:schemeClr val="accent1"/>
          </a:effectRef>
          <a:fontRef idx="minor">
            <a:schemeClr val="tx1"/>
          </a:fontRef>
        </p:style>
      </p:cxnSp>
      <p:cxnSp>
        <p:nvCxnSpPr>
          <p:cNvPr id="75" name="Rett linje 74"/>
          <p:cNvCxnSpPr/>
          <p:nvPr/>
        </p:nvCxnSpPr>
        <p:spPr>
          <a:xfrm>
            <a:off x="3399480" y="9279177"/>
            <a:ext cx="2934646" cy="0"/>
          </a:xfrm>
          <a:prstGeom prst="line">
            <a:avLst/>
          </a:prstGeom>
          <a:ln>
            <a:solidFill>
              <a:srgbClr val="002060"/>
            </a:solidFill>
            <a:prstDash val="dash"/>
          </a:ln>
        </p:spPr>
        <p:style>
          <a:lnRef idx="1">
            <a:schemeClr val="accent1"/>
          </a:lnRef>
          <a:fillRef idx="0">
            <a:schemeClr val="accent1"/>
          </a:fillRef>
          <a:effectRef idx="0">
            <a:schemeClr val="accent1"/>
          </a:effectRef>
          <a:fontRef idx="minor">
            <a:schemeClr val="tx1"/>
          </a:fontRef>
        </p:style>
      </p:cxnSp>
      <p:sp>
        <p:nvSpPr>
          <p:cNvPr id="80" name="Rektangel 79"/>
          <p:cNvSpPr/>
          <p:nvPr/>
        </p:nvSpPr>
        <p:spPr>
          <a:xfrm>
            <a:off x="1303530" y="5756524"/>
            <a:ext cx="4271458" cy="246221"/>
          </a:xfrm>
          <a:prstGeom prst="rect">
            <a:avLst/>
          </a:prstGeom>
        </p:spPr>
        <p:txBody>
          <a:bodyPr wrap="square">
            <a:spAutoFit/>
          </a:bodyPr>
          <a:lstStyle/>
          <a:p>
            <a:pPr algn="ctr"/>
            <a:r>
              <a:rPr lang="nb-NO" sz="1000" dirty="0">
                <a:latin typeface="Oslo Sans Office" panose="02000000000000000000" pitchFamily="2" charset="0"/>
              </a:rPr>
              <a:t>Ufyllende informasjon om hendelsen og iverksatte strakstiltak:</a:t>
            </a:r>
          </a:p>
        </p:txBody>
      </p:sp>
      <p:cxnSp>
        <p:nvCxnSpPr>
          <p:cNvPr id="81" name="Rett linje 80"/>
          <p:cNvCxnSpPr/>
          <p:nvPr/>
        </p:nvCxnSpPr>
        <p:spPr>
          <a:xfrm>
            <a:off x="625177" y="6373718"/>
            <a:ext cx="5609186" cy="0"/>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84" name="Rett linje 83"/>
          <p:cNvCxnSpPr/>
          <p:nvPr/>
        </p:nvCxnSpPr>
        <p:spPr>
          <a:xfrm>
            <a:off x="625177" y="6612381"/>
            <a:ext cx="5609186" cy="0"/>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86" name="Rektangel 85"/>
          <p:cNvSpPr/>
          <p:nvPr/>
        </p:nvSpPr>
        <p:spPr>
          <a:xfrm>
            <a:off x="504826" y="5742290"/>
            <a:ext cx="5829300" cy="2737514"/>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cxnSp>
        <p:nvCxnSpPr>
          <p:cNvPr id="76" name="Rett linje 75"/>
          <p:cNvCxnSpPr/>
          <p:nvPr/>
        </p:nvCxnSpPr>
        <p:spPr>
          <a:xfrm>
            <a:off x="1281794" y="5687830"/>
            <a:ext cx="5609186" cy="0"/>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88" name="Rektangel 87"/>
          <p:cNvSpPr/>
          <p:nvPr/>
        </p:nvSpPr>
        <p:spPr>
          <a:xfrm>
            <a:off x="399834" y="3040100"/>
            <a:ext cx="5529018" cy="323165"/>
          </a:xfrm>
          <a:prstGeom prst="rect">
            <a:avLst/>
          </a:prstGeom>
        </p:spPr>
        <p:txBody>
          <a:bodyPr wrap="square">
            <a:spAutoFit/>
          </a:bodyPr>
          <a:lstStyle/>
          <a:p>
            <a:pPr>
              <a:lnSpc>
                <a:spcPct val="150000"/>
              </a:lnSpc>
            </a:pPr>
            <a:r>
              <a:rPr lang="nb-NO" sz="1000" dirty="0">
                <a:latin typeface="Oslo Sans Office" panose="02000000000000000000" pitchFamily="2" charset="0"/>
              </a:rPr>
              <a:t>Smittekilden har samtykket til prøvetaking for </a:t>
            </a:r>
            <a:r>
              <a:rPr lang="nb-NO" sz="1000" dirty="0" err="1">
                <a:latin typeface="Oslo Sans Office" panose="02000000000000000000" pitchFamily="2" charset="0"/>
              </a:rPr>
              <a:t>Hep</a:t>
            </a:r>
            <a:r>
              <a:rPr lang="nb-NO" sz="1000" dirty="0">
                <a:latin typeface="Oslo Sans Office" panose="02000000000000000000" pitchFamily="2" charset="0"/>
              </a:rPr>
              <a:t> B, </a:t>
            </a:r>
            <a:r>
              <a:rPr lang="nb-NO" sz="1000" dirty="0" err="1">
                <a:latin typeface="Oslo Sans Office" panose="02000000000000000000" pitchFamily="2" charset="0"/>
              </a:rPr>
              <a:t>Hep</a:t>
            </a:r>
            <a:r>
              <a:rPr lang="nb-NO" sz="1000" dirty="0">
                <a:latin typeface="Oslo Sans Office" panose="02000000000000000000" pitchFamily="2" charset="0"/>
              </a:rPr>
              <a:t> C og HIV:</a:t>
            </a:r>
          </a:p>
        </p:txBody>
      </p:sp>
      <p:sp>
        <p:nvSpPr>
          <p:cNvPr id="90" name="Rektangel 89"/>
          <p:cNvSpPr/>
          <p:nvPr/>
        </p:nvSpPr>
        <p:spPr>
          <a:xfrm>
            <a:off x="416409" y="3759347"/>
            <a:ext cx="3429000" cy="707886"/>
          </a:xfrm>
          <a:prstGeom prst="rect">
            <a:avLst/>
          </a:prstGeom>
        </p:spPr>
        <p:txBody>
          <a:bodyPr>
            <a:spAutoFit/>
          </a:bodyPr>
          <a:lstStyle/>
          <a:p>
            <a:pPr>
              <a:lnSpc>
                <a:spcPct val="200000"/>
              </a:lnSpc>
            </a:pPr>
            <a:r>
              <a:rPr lang="nb-NO" sz="1000" dirty="0">
                <a:latin typeface="Oslo Sans Office" panose="02000000000000000000" pitchFamily="2" charset="0"/>
              </a:rPr>
              <a:t>Samtykke innhentet av </a:t>
            </a:r>
            <a:r>
              <a:rPr lang="nb-NO" sz="800" dirty="0">
                <a:solidFill>
                  <a:schemeClr val="bg1">
                    <a:lumMod val="50000"/>
                  </a:schemeClr>
                </a:solidFill>
                <a:latin typeface="Oslo Sans Office" panose="02000000000000000000" pitchFamily="2" charset="0"/>
              </a:rPr>
              <a:t>(navn blokkbokstaver)</a:t>
            </a:r>
            <a:r>
              <a:rPr lang="nb-NO" sz="1000" dirty="0">
                <a:latin typeface="Oslo Sans Office" panose="02000000000000000000" pitchFamily="2" charset="0"/>
              </a:rPr>
              <a:t>:</a:t>
            </a:r>
            <a:r>
              <a:rPr lang="nb-NO" sz="800" dirty="0">
                <a:solidFill>
                  <a:schemeClr val="bg1">
                    <a:lumMod val="50000"/>
                  </a:schemeClr>
                </a:solidFill>
                <a:latin typeface="Oslo Sans Office" panose="02000000000000000000" pitchFamily="2" charset="0"/>
              </a:rPr>
              <a:t>                                            </a:t>
            </a:r>
          </a:p>
          <a:p>
            <a:pPr>
              <a:lnSpc>
                <a:spcPct val="200000"/>
              </a:lnSpc>
            </a:pPr>
            <a:r>
              <a:rPr lang="nb-NO" sz="1000" dirty="0">
                <a:latin typeface="Oslo Sans Office" panose="02000000000000000000" pitchFamily="2" charset="0"/>
              </a:rPr>
              <a:t>Tittel:			                                         Sign:</a:t>
            </a:r>
          </a:p>
        </p:txBody>
      </p:sp>
      <p:cxnSp>
        <p:nvCxnSpPr>
          <p:cNvPr id="92" name="Rett linje 91"/>
          <p:cNvCxnSpPr/>
          <p:nvPr/>
        </p:nvCxnSpPr>
        <p:spPr>
          <a:xfrm>
            <a:off x="963806" y="4349337"/>
            <a:ext cx="2155208" cy="0"/>
          </a:xfrm>
          <a:prstGeom prst="line">
            <a:avLst/>
          </a:prstGeom>
          <a:ln>
            <a:solidFill>
              <a:srgbClr val="002060"/>
            </a:solidFill>
            <a:prstDash val="dash"/>
          </a:ln>
        </p:spPr>
        <p:style>
          <a:lnRef idx="1">
            <a:schemeClr val="accent1"/>
          </a:lnRef>
          <a:fillRef idx="0">
            <a:schemeClr val="accent1"/>
          </a:fillRef>
          <a:effectRef idx="0">
            <a:schemeClr val="accent1"/>
          </a:effectRef>
          <a:fontRef idx="minor">
            <a:schemeClr val="tx1"/>
          </a:fontRef>
        </p:style>
      </p:cxnSp>
      <p:cxnSp>
        <p:nvCxnSpPr>
          <p:cNvPr id="93" name="Rett linje 92"/>
          <p:cNvCxnSpPr/>
          <p:nvPr/>
        </p:nvCxnSpPr>
        <p:spPr>
          <a:xfrm>
            <a:off x="3538067" y="4338572"/>
            <a:ext cx="2796059" cy="0"/>
          </a:xfrm>
          <a:prstGeom prst="line">
            <a:avLst/>
          </a:prstGeom>
          <a:ln>
            <a:solidFill>
              <a:srgbClr val="002060"/>
            </a:solidFill>
            <a:prstDash val="dash"/>
          </a:ln>
        </p:spPr>
        <p:style>
          <a:lnRef idx="1">
            <a:schemeClr val="accent1"/>
          </a:lnRef>
          <a:fillRef idx="0">
            <a:schemeClr val="accent1"/>
          </a:fillRef>
          <a:effectRef idx="0">
            <a:schemeClr val="accent1"/>
          </a:effectRef>
          <a:fontRef idx="minor">
            <a:schemeClr val="tx1"/>
          </a:fontRef>
        </p:style>
      </p:cxnSp>
      <p:sp>
        <p:nvSpPr>
          <p:cNvPr id="85" name="Rektangel 84"/>
          <p:cNvSpPr/>
          <p:nvPr/>
        </p:nvSpPr>
        <p:spPr>
          <a:xfrm>
            <a:off x="921487" y="5538682"/>
            <a:ext cx="105578" cy="114648"/>
          </a:xfrm>
          <a:prstGeom prst="rect">
            <a:avLst/>
          </a:prstGeom>
          <a:no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94" name="Rektangel 93"/>
          <p:cNvSpPr/>
          <p:nvPr/>
        </p:nvSpPr>
        <p:spPr>
          <a:xfrm>
            <a:off x="1830287" y="5538682"/>
            <a:ext cx="105578" cy="114648"/>
          </a:xfrm>
          <a:prstGeom prst="rect">
            <a:avLst/>
          </a:prstGeom>
          <a:no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97" name="Rektangel 96"/>
          <p:cNvSpPr/>
          <p:nvPr/>
        </p:nvSpPr>
        <p:spPr>
          <a:xfrm>
            <a:off x="5858340" y="5541356"/>
            <a:ext cx="105578" cy="114648"/>
          </a:xfrm>
          <a:prstGeom prst="rect">
            <a:avLst/>
          </a:prstGeom>
          <a:no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99" name="Rektangel 98"/>
          <p:cNvSpPr/>
          <p:nvPr/>
        </p:nvSpPr>
        <p:spPr>
          <a:xfrm>
            <a:off x="2015817" y="8587575"/>
            <a:ext cx="105578" cy="114648"/>
          </a:xfrm>
          <a:prstGeom prst="rect">
            <a:avLst/>
          </a:prstGeom>
          <a:no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dirty="0"/>
          </a:p>
        </p:txBody>
      </p:sp>
      <p:sp>
        <p:nvSpPr>
          <p:cNvPr id="100" name="Rektangel 99"/>
          <p:cNvSpPr/>
          <p:nvPr/>
        </p:nvSpPr>
        <p:spPr>
          <a:xfrm>
            <a:off x="5384488" y="8587575"/>
            <a:ext cx="105578" cy="114648"/>
          </a:xfrm>
          <a:prstGeom prst="rect">
            <a:avLst/>
          </a:prstGeom>
          <a:no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01" name="Rektangel 100"/>
          <p:cNvSpPr/>
          <p:nvPr/>
        </p:nvSpPr>
        <p:spPr>
          <a:xfrm>
            <a:off x="4410864" y="8587575"/>
            <a:ext cx="105578" cy="114648"/>
          </a:xfrm>
          <a:prstGeom prst="rect">
            <a:avLst/>
          </a:prstGeom>
          <a:no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12" name="Rektangel 111"/>
          <p:cNvSpPr/>
          <p:nvPr/>
        </p:nvSpPr>
        <p:spPr>
          <a:xfrm>
            <a:off x="400595" y="2787263"/>
            <a:ext cx="3429000" cy="323165"/>
          </a:xfrm>
          <a:prstGeom prst="rect">
            <a:avLst/>
          </a:prstGeom>
        </p:spPr>
        <p:txBody>
          <a:bodyPr>
            <a:spAutoFit/>
          </a:bodyPr>
          <a:lstStyle/>
          <a:p>
            <a:pPr>
              <a:lnSpc>
                <a:spcPct val="150000"/>
              </a:lnSpc>
            </a:pPr>
            <a:r>
              <a:rPr lang="nb-NO" sz="1000" dirty="0">
                <a:latin typeface="Oslo Sans Office" panose="02000000000000000000" pitchFamily="2" charset="0"/>
              </a:rPr>
              <a:t>Smittekilden er samtykkekompetent:</a:t>
            </a:r>
          </a:p>
        </p:txBody>
      </p:sp>
      <p:cxnSp>
        <p:nvCxnSpPr>
          <p:cNvPr id="114" name="Rett linje 113"/>
          <p:cNvCxnSpPr/>
          <p:nvPr/>
        </p:nvCxnSpPr>
        <p:spPr>
          <a:xfrm>
            <a:off x="3119014" y="4062509"/>
            <a:ext cx="3215112" cy="0"/>
          </a:xfrm>
          <a:prstGeom prst="line">
            <a:avLst/>
          </a:prstGeom>
          <a:ln>
            <a:solidFill>
              <a:srgbClr val="002060"/>
            </a:solidFill>
            <a:prstDash val="dash"/>
          </a:ln>
        </p:spPr>
        <p:style>
          <a:lnRef idx="1">
            <a:schemeClr val="accent1"/>
          </a:lnRef>
          <a:fillRef idx="0">
            <a:schemeClr val="accent1"/>
          </a:fillRef>
          <a:effectRef idx="0">
            <a:schemeClr val="accent1"/>
          </a:effectRef>
          <a:fontRef idx="minor">
            <a:schemeClr val="tx1"/>
          </a:fontRef>
        </p:style>
      </p:cxnSp>
      <p:cxnSp>
        <p:nvCxnSpPr>
          <p:cNvPr id="115" name="Rett linje 114"/>
          <p:cNvCxnSpPr/>
          <p:nvPr/>
        </p:nvCxnSpPr>
        <p:spPr>
          <a:xfrm>
            <a:off x="625177" y="6869235"/>
            <a:ext cx="5609186" cy="0"/>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116" name="TekstSylinder 115"/>
          <p:cNvSpPr txBox="1"/>
          <p:nvPr/>
        </p:nvSpPr>
        <p:spPr>
          <a:xfrm>
            <a:off x="5507653" y="9450566"/>
            <a:ext cx="1301291" cy="307777"/>
          </a:xfrm>
          <a:prstGeom prst="rect">
            <a:avLst/>
          </a:prstGeom>
          <a:noFill/>
        </p:spPr>
        <p:txBody>
          <a:bodyPr wrap="square" rtlCol="0">
            <a:spAutoFit/>
          </a:bodyPr>
          <a:lstStyle/>
          <a:p>
            <a:pPr algn="ctr"/>
            <a:r>
              <a:rPr lang="nb-NO" sz="1400" b="1" dirty="0">
                <a:solidFill>
                  <a:srgbClr val="002060"/>
                </a:solidFill>
                <a:latin typeface="Oslo Sans Office" panose="02000000000000000000" pitchFamily="2" charset="0"/>
              </a:rPr>
              <a:t>Side 1/2</a:t>
            </a:r>
          </a:p>
        </p:txBody>
      </p:sp>
      <p:cxnSp>
        <p:nvCxnSpPr>
          <p:cNvPr id="117" name="Rett linje 116"/>
          <p:cNvCxnSpPr/>
          <p:nvPr/>
        </p:nvCxnSpPr>
        <p:spPr>
          <a:xfrm>
            <a:off x="625177" y="7120444"/>
            <a:ext cx="5609186" cy="0"/>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18" name="Rett linje 117"/>
          <p:cNvCxnSpPr/>
          <p:nvPr/>
        </p:nvCxnSpPr>
        <p:spPr>
          <a:xfrm>
            <a:off x="625177" y="7391749"/>
            <a:ext cx="5609186" cy="0"/>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121" name="Rektangel 120"/>
          <p:cNvSpPr/>
          <p:nvPr/>
        </p:nvSpPr>
        <p:spPr>
          <a:xfrm>
            <a:off x="401134" y="1270163"/>
            <a:ext cx="6119976" cy="246221"/>
          </a:xfrm>
          <a:prstGeom prst="rect">
            <a:avLst/>
          </a:prstGeom>
        </p:spPr>
        <p:txBody>
          <a:bodyPr wrap="square">
            <a:spAutoFit/>
          </a:bodyPr>
          <a:lstStyle/>
          <a:p>
            <a:r>
              <a:rPr lang="nb-NO" sz="1000" dirty="0">
                <a:latin typeface="Oslo Sans Office" panose="02000000000000000000" pitchFamily="2" charset="0"/>
              </a:rPr>
              <a:t>Adresse: _____________________________________________________________________  Telefon: _________________________________</a:t>
            </a:r>
          </a:p>
        </p:txBody>
      </p:sp>
      <p:sp>
        <p:nvSpPr>
          <p:cNvPr id="122" name="Rektangel 121"/>
          <p:cNvSpPr/>
          <p:nvPr/>
        </p:nvSpPr>
        <p:spPr>
          <a:xfrm>
            <a:off x="401134" y="1878867"/>
            <a:ext cx="6119976" cy="261610"/>
          </a:xfrm>
          <a:prstGeom prst="rect">
            <a:avLst/>
          </a:prstGeom>
        </p:spPr>
        <p:txBody>
          <a:bodyPr wrap="square">
            <a:spAutoFit/>
          </a:bodyPr>
          <a:lstStyle/>
          <a:p>
            <a:r>
              <a:rPr lang="nb-NO" sz="1000" dirty="0">
                <a:latin typeface="Oslo Sans Office" panose="02000000000000000000" pitchFamily="2" charset="0"/>
              </a:rPr>
              <a:t>Fastlege </a:t>
            </a:r>
            <a:r>
              <a:rPr lang="nb-NO" sz="800" dirty="0">
                <a:solidFill>
                  <a:schemeClr val="bg1">
                    <a:lumMod val="50000"/>
                  </a:schemeClr>
                </a:solidFill>
                <a:latin typeface="Oslo Sans Office" panose="02000000000000000000" pitchFamily="2" charset="0"/>
              </a:rPr>
              <a:t>(navn)</a:t>
            </a:r>
            <a:r>
              <a:rPr lang="nb-NO" sz="1000" dirty="0">
                <a:latin typeface="Oslo Sans Office" panose="02000000000000000000" pitchFamily="2" charset="0"/>
              </a:rPr>
              <a:t>:</a:t>
            </a:r>
            <a:r>
              <a:rPr lang="nb-NO" sz="1100" dirty="0">
                <a:latin typeface="Oslo Sans Office" panose="02000000000000000000" pitchFamily="2" charset="0"/>
              </a:rPr>
              <a:t>______________________________________</a:t>
            </a:r>
            <a:r>
              <a:rPr lang="nb-NO" sz="1000" dirty="0">
                <a:latin typeface="Oslo Sans Office" panose="02000000000000000000" pitchFamily="2" charset="0"/>
              </a:rPr>
              <a:t>    Fastlegekontor: __________________________________________</a:t>
            </a:r>
          </a:p>
        </p:txBody>
      </p:sp>
      <p:sp>
        <p:nvSpPr>
          <p:cNvPr id="123" name="Rektangel 122"/>
          <p:cNvSpPr/>
          <p:nvPr/>
        </p:nvSpPr>
        <p:spPr>
          <a:xfrm>
            <a:off x="401134" y="2590022"/>
            <a:ext cx="6119976" cy="246221"/>
          </a:xfrm>
          <a:prstGeom prst="rect">
            <a:avLst/>
          </a:prstGeom>
        </p:spPr>
        <p:txBody>
          <a:bodyPr wrap="square">
            <a:spAutoFit/>
          </a:bodyPr>
          <a:lstStyle/>
          <a:p>
            <a:r>
              <a:rPr lang="nb-NO" sz="1000" dirty="0">
                <a:latin typeface="Oslo Sans Office" panose="02000000000000000000" pitchFamily="2" charset="0"/>
              </a:rPr>
              <a:t>Navn </a:t>
            </a:r>
            <a:r>
              <a:rPr lang="nb-NO" sz="800" dirty="0">
                <a:solidFill>
                  <a:schemeClr val="bg1">
                    <a:lumMod val="50000"/>
                  </a:schemeClr>
                </a:solidFill>
                <a:latin typeface="Oslo Sans Office" panose="02000000000000000000" pitchFamily="2" charset="0"/>
              </a:rPr>
              <a:t>(blokkbokstaver) </a:t>
            </a:r>
            <a:r>
              <a:rPr lang="nb-NO" sz="1000" dirty="0">
                <a:latin typeface="Oslo Sans Office" panose="02000000000000000000" pitchFamily="2" charset="0"/>
              </a:rPr>
              <a:t>: ________________________________________________________   Pers.nr: _______________________________</a:t>
            </a:r>
          </a:p>
        </p:txBody>
      </p:sp>
      <p:sp>
        <p:nvSpPr>
          <p:cNvPr id="132" name="Rektangel 131"/>
          <p:cNvSpPr/>
          <p:nvPr/>
        </p:nvSpPr>
        <p:spPr>
          <a:xfrm>
            <a:off x="412529" y="3544994"/>
            <a:ext cx="2062262" cy="323165"/>
          </a:xfrm>
          <a:prstGeom prst="rect">
            <a:avLst/>
          </a:prstGeom>
        </p:spPr>
        <p:txBody>
          <a:bodyPr wrap="square">
            <a:spAutoFit/>
          </a:bodyPr>
          <a:lstStyle/>
          <a:p>
            <a:pPr>
              <a:lnSpc>
                <a:spcPct val="150000"/>
              </a:lnSpc>
            </a:pPr>
            <a:r>
              <a:rPr lang="nb-NO" sz="1000" dirty="0">
                <a:latin typeface="Oslo Sans Office" panose="02000000000000000000" pitchFamily="2" charset="0"/>
              </a:rPr>
              <a:t>Prøvedato: ________________________</a:t>
            </a:r>
          </a:p>
        </p:txBody>
      </p:sp>
      <p:sp>
        <p:nvSpPr>
          <p:cNvPr id="133" name="TekstSylinder 132"/>
          <p:cNvSpPr txBox="1"/>
          <p:nvPr/>
        </p:nvSpPr>
        <p:spPr>
          <a:xfrm>
            <a:off x="2750894" y="2850773"/>
            <a:ext cx="314510" cy="246221"/>
          </a:xfrm>
          <a:prstGeom prst="rect">
            <a:avLst/>
          </a:prstGeom>
          <a:noFill/>
        </p:spPr>
        <p:txBody>
          <a:bodyPr wrap="none" rtlCol="0">
            <a:spAutoFit/>
          </a:bodyPr>
          <a:lstStyle/>
          <a:p>
            <a:pPr algn="ctr"/>
            <a:r>
              <a:rPr lang="nb-NO" sz="1000" dirty="0">
                <a:latin typeface="Oslo Sans Office" panose="02000000000000000000" pitchFamily="2" charset="0"/>
              </a:rPr>
              <a:t>Ja</a:t>
            </a:r>
          </a:p>
        </p:txBody>
      </p:sp>
      <p:sp>
        <p:nvSpPr>
          <p:cNvPr id="134" name="TekstSylinder 133"/>
          <p:cNvSpPr txBox="1"/>
          <p:nvPr/>
        </p:nvSpPr>
        <p:spPr>
          <a:xfrm>
            <a:off x="3671632" y="2840151"/>
            <a:ext cx="438157" cy="246221"/>
          </a:xfrm>
          <a:prstGeom prst="rect">
            <a:avLst/>
          </a:prstGeom>
          <a:noFill/>
        </p:spPr>
        <p:txBody>
          <a:bodyPr wrap="square" rtlCol="0">
            <a:spAutoFit/>
          </a:bodyPr>
          <a:lstStyle/>
          <a:p>
            <a:pPr algn="ctr"/>
            <a:r>
              <a:rPr lang="nb-NO" sz="1000" dirty="0">
                <a:latin typeface="Oslo Sans Office" panose="02000000000000000000" pitchFamily="2" charset="0"/>
              </a:rPr>
              <a:t>Nei</a:t>
            </a:r>
            <a:endParaRPr lang="nb-NO" sz="900" dirty="0">
              <a:latin typeface="Oslo Sans Office" panose="02000000000000000000" pitchFamily="2" charset="0"/>
            </a:endParaRPr>
          </a:p>
        </p:txBody>
      </p:sp>
      <p:sp>
        <p:nvSpPr>
          <p:cNvPr id="66" name="TekstSylinder 65"/>
          <p:cNvSpPr txBox="1"/>
          <p:nvPr/>
        </p:nvSpPr>
        <p:spPr>
          <a:xfrm>
            <a:off x="963806" y="781408"/>
            <a:ext cx="1475873" cy="215444"/>
          </a:xfrm>
          <a:prstGeom prst="rect">
            <a:avLst/>
          </a:prstGeom>
          <a:noFill/>
        </p:spPr>
        <p:txBody>
          <a:bodyPr wrap="square" rtlCol="0">
            <a:spAutoFit/>
          </a:bodyPr>
          <a:lstStyle/>
          <a:p>
            <a:pPr algn="ctr"/>
            <a:r>
              <a:rPr lang="nb-NO" sz="800" dirty="0">
                <a:solidFill>
                  <a:schemeClr val="bg1">
                    <a:lumMod val="50000"/>
                  </a:schemeClr>
                </a:solidFill>
                <a:latin typeface="Oslo Sans Office" panose="02000000000000000000" pitchFamily="2" charset="0"/>
              </a:rPr>
              <a:t>(ansatt)</a:t>
            </a:r>
          </a:p>
        </p:txBody>
      </p:sp>
      <p:sp>
        <p:nvSpPr>
          <p:cNvPr id="67" name="TekstSylinder 66"/>
          <p:cNvSpPr txBox="1"/>
          <p:nvPr/>
        </p:nvSpPr>
        <p:spPr>
          <a:xfrm>
            <a:off x="1033753" y="2348482"/>
            <a:ext cx="1475873" cy="215444"/>
          </a:xfrm>
          <a:prstGeom prst="rect">
            <a:avLst/>
          </a:prstGeom>
          <a:noFill/>
        </p:spPr>
        <p:txBody>
          <a:bodyPr wrap="square" rtlCol="0">
            <a:spAutoFit/>
          </a:bodyPr>
          <a:lstStyle/>
          <a:p>
            <a:pPr algn="ctr"/>
            <a:r>
              <a:rPr lang="nb-NO" sz="800" dirty="0">
                <a:solidFill>
                  <a:schemeClr val="bg1">
                    <a:lumMod val="50000"/>
                  </a:schemeClr>
                </a:solidFill>
                <a:latin typeface="Oslo Sans Office" panose="02000000000000000000" pitchFamily="2" charset="0"/>
              </a:rPr>
              <a:t>(pasient/beboer)</a:t>
            </a:r>
          </a:p>
        </p:txBody>
      </p:sp>
      <p:sp>
        <p:nvSpPr>
          <p:cNvPr id="72" name="TekstSylinder 71"/>
          <p:cNvSpPr txBox="1"/>
          <p:nvPr/>
        </p:nvSpPr>
        <p:spPr>
          <a:xfrm>
            <a:off x="4164330" y="2344279"/>
            <a:ext cx="1210147" cy="215444"/>
          </a:xfrm>
          <a:prstGeom prst="rect">
            <a:avLst/>
          </a:prstGeom>
          <a:noFill/>
        </p:spPr>
        <p:txBody>
          <a:bodyPr wrap="square" rtlCol="0">
            <a:spAutoFit/>
          </a:bodyPr>
          <a:lstStyle/>
          <a:p>
            <a:r>
              <a:rPr lang="nb-NO" sz="800" dirty="0">
                <a:solidFill>
                  <a:schemeClr val="bg1">
                    <a:lumMod val="50000"/>
                  </a:schemeClr>
                </a:solidFill>
                <a:latin typeface="Oslo Sans Office" panose="02000000000000000000" pitchFamily="2" charset="0"/>
              </a:rPr>
              <a:t>Hvis kjent, fyll ut:</a:t>
            </a:r>
          </a:p>
        </p:txBody>
      </p:sp>
      <p:sp>
        <p:nvSpPr>
          <p:cNvPr id="73" name="Rektangel 72"/>
          <p:cNvSpPr/>
          <p:nvPr/>
        </p:nvSpPr>
        <p:spPr>
          <a:xfrm>
            <a:off x="358429" y="4598648"/>
            <a:ext cx="6162682" cy="4752382"/>
          </a:xfrm>
          <a:prstGeom prst="rect">
            <a:avLst/>
          </a:prstGeom>
          <a:noFill/>
          <a:ln w="190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77" name="Rektangel 76"/>
          <p:cNvSpPr/>
          <p:nvPr/>
        </p:nvSpPr>
        <p:spPr>
          <a:xfrm>
            <a:off x="358428" y="2285994"/>
            <a:ext cx="6162683" cy="2192638"/>
          </a:xfrm>
          <a:prstGeom prst="rect">
            <a:avLst/>
          </a:prstGeom>
          <a:noFill/>
          <a:ln w="190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78" name="Rektangel 77"/>
          <p:cNvSpPr/>
          <p:nvPr/>
        </p:nvSpPr>
        <p:spPr>
          <a:xfrm>
            <a:off x="358428" y="748973"/>
            <a:ext cx="6162683" cy="1410082"/>
          </a:xfrm>
          <a:prstGeom prst="rect">
            <a:avLst/>
          </a:prstGeom>
          <a:noFill/>
          <a:ln w="190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cxnSp>
        <p:nvCxnSpPr>
          <p:cNvPr id="79" name="Rett linje 78"/>
          <p:cNvCxnSpPr/>
          <p:nvPr/>
        </p:nvCxnSpPr>
        <p:spPr>
          <a:xfrm>
            <a:off x="625177" y="7665126"/>
            <a:ext cx="5609186" cy="0"/>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82" name="Rett linje 81"/>
          <p:cNvCxnSpPr/>
          <p:nvPr/>
        </p:nvCxnSpPr>
        <p:spPr>
          <a:xfrm>
            <a:off x="625177" y="7938503"/>
            <a:ext cx="5609186" cy="0"/>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2" name="TekstSylinder 1"/>
          <p:cNvSpPr txBox="1"/>
          <p:nvPr/>
        </p:nvSpPr>
        <p:spPr>
          <a:xfrm>
            <a:off x="262883" y="9480324"/>
            <a:ext cx="5770717" cy="253916"/>
          </a:xfrm>
          <a:prstGeom prst="rect">
            <a:avLst/>
          </a:prstGeom>
          <a:noFill/>
        </p:spPr>
        <p:txBody>
          <a:bodyPr wrap="square" rtlCol="0">
            <a:spAutoFit/>
          </a:bodyPr>
          <a:lstStyle/>
          <a:p>
            <a:r>
              <a:rPr lang="nb-NO" sz="1050" b="1" dirty="0">
                <a:solidFill>
                  <a:srgbClr val="C00000"/>
                </a:solidFill>
                <a:latin typeface="Oslo Sans Office" panose="02000000000000000000" pitchFamily="2" charset="0"/>
              </a:rPr>
              <a:t>Ta med utfylt skjema til Skadelegevakten for blodprøver og risikovurdering</a:t>
            </a:r>
          </a:p>
        </p:txBody>
      </p:sp>
      <p:sp>
        <p:nvSpPr>
          <p:cNvPr id="83" name="TekstSylinder 82"/>
          <p:cNvSpPr txBox="1"/>
          <p:nvPr/>
        </p:nvSpPr>
        <p:spPr>
          <a:xfrm>
            <a:off x="625177" y="500143"/>
            <a:ext cx="5338741" cy="246221"/>
          </a:xfrm>
          <a:prstGeom prst="rect">
            <a:avLst/>
          </a:prstGeom>
          <a:noFill/>
        </p:spPr>
        <p:txBody>
          <a:bodyPr wrap="square" rtlCol="0">
            <a:spAutoFit/>
          </a:bodyPr>
          <a:lstStyle/>
          <a:p>
            <a:pPr algn="ctr"/>
            <a:r>
              <a:rPr lang="nb-NO" sz="1000" b="1" dirty="0">
                <a:solidFill>
                  <a:srgbClr val="C00000"/>
                </a:solidFill>
                <a:latin typeface="Oslo Sans Office" panose="02000000000000000000" pitchFamily="2" charset="0"/>
              </a:rPr>
              <a:t>Side 1 fylles ut av den ansatte i samråd med ansvarlig sykepleier</a:t>
            </a:r>
          </a:p>
        </p:txBody>
      </p:sp>
      <p:sp>
        <p:nvSpPr>
          <p:cNvPr id="87" name="Rektangel 86"/>
          <p:cNvSpPr/>
          <p:nvPr/>
        </p:nvSpPr>
        <p:spPr>
          <a:xfrm>
            <a:off x="399834" y="3299984"/>
            <a:ext cx="5529018" cy="299313"/>
          </a:xfrm>
          <a:prstGeom prst="rect">
            <a:avLst/>
          </a:prstGeom>
        </p:spPr>
        <p:txBody>
          <a:bodyPr wrap="square" lIns="91440" tIns="45720" rIns="91440" bIns="45720" anchor="t">
            <a:spAutoFit/>
          </a:bodyPr>
          <a:lstStyle/>
          <a:p>
            <a:pPr>
              <a:lnSpc>
                <a:spcPct val="150000"/>
              </a:lnSpc>
            </a:pPr>
            <a:r>
              <a:rPr lang="nb-NO" sz="1000" dirty="0">
                <a:latin typeface="Oslo Sans Office"/>
              </a:rPr>
              <a:t>Smittekilden har kjent:                       </a:t>
            </a:r>
            <a:r>
              <a:rPr lang="nb-NO" sz="1000" dirty="0" err="1">
                <a:latin typeface="Oslo Sans Office"/>
              </a:rPr>
              <a:t>Hep</a:t>
            </a:r>
            <a:r>
              <a:rPr lang="nb-NO" sz="1000" dirty="0">
                <a:latin typeface="Oslo Sans Office"/>
              </a:rPr>
              <a:t> B                  </a:t>
            </a:r>
            <a:r>
              <a:rPr lang="nb-NO" sz="1000" dirty="0" err="1">
                <a:latin typeface="Oslo Sans Office"/>
              </a:rPr>
              <a:t>Hep</a:t>
            </a:r>
            <a:r>
              <a:rPr lang="nb-NO" sz="1000" dirty="0">
                <a:latin typeface="Oslo Sans Office"/>
              </a:rPr>
              <a:t> C                              Hiv</a:t>
            </a:r>
          </a:p>
        </p:txBody>
      </p:sp>
      <p:sp>
        <p:nvSpPr>
          <p:cNvPr id="104" name="Rektangel 103"/>
          <p:cNvSpPr/>
          <p:nvPr/>
        </p:nvSpPr>
        <p:spPr>
          <a:xfrm>
            <a:off x="401134" y="969950"/>
            <a:ext cx="6119976" cy="246221"/>
          </a:xfrm>
          <a:prstGeom prst="rect">
            <a:avLst/>
          </a:prstGeom>
        </p:spPr>
        <p:txBody>
          <a:bodyPr wrap="square">
            <a:spAutoFit/>
          </a:bodyPr>
          <a:lstStyle/>
          <a:p>
            <a:r>
              <a:rPr lang="nb-NO" sz="1000" dirty="0">
                <a:latin typeface="Oslo Sans Office" panose="02000000000000000000" pitchFamily="2" charset="0"/>
              </a:rPr>
              <a:t>Navn </a:t>
            </a:r>
            <a:r>
              <a:rPr lang="nb-NO" sz="800" dirty="0">
                <a:solidFill>
                  <a:schemeClr val="bg1">
                    <a:lumMod val="50000"/>
                  </a:schemeClr>
                </a:solidFill>
                <a:latin typeface="Oslo Sans Office" panose="02000000000000000000" pitchFamily="2" charset="0"/>
              </a:rPr>
              <a:t>(blokkbokstaver)</a:t>
            </a:r>
            <a:r>
              <a:rPr lang="nb-NO" sz="1000" dirty="0">
                <a:latin typeface="Oslo Sans Office" panose="02000000000000000000" pitchFamily="2" charset="0"/>
              </a:rPr>
              <a:t>: ________________________________________________________   Pers.nr: ________________________________</a:t>
            </a:r>
          </a:p>
        </p:txBody>
      </p:sp>
      <p:sp>
        <p:nvSpPr>
          <p:cNvPr id="103" name="Rektangel 102"/>
          <p:cNvSpPr/>
          <p:nvPr/>
        </p:nvSpPr>
        <p:spPr>
          <a:xfrm>
            <a:off x="449280" y="8799125"/>
            <a:ext cx="1718618" cy="246221"/>
          </a:xfrm>
          <a:prstGeom prst="rect">
            <a:avLst/>
          </a:prstGeom>
        </p:spPr>
        <p:txBody>
          <a:bodyPr wrap="square">
            <a:spAutoFit/>
          </a:bodyPr>
          <a:lstStyle/>
          <a:p>
            <a:r>
              <a:rPr lang="nb-NO" sz="1000" dirty="0">
                <a:latin typeface="Oslo Sans Office" panose="02000000000000000000" pitchFamily="2" charset="0"/>
              </a:rPr>
              <a:t>Meldt i avvikssystemet</a:t>
            </a:r>
          </a:p>
        </p:txBody>
      </p:sp>
      <p:sp>
        <p:nvSpPr>
          <p:cNvPr id="106" name="Rektangel 105"/>
          <p:cNvSpPr/>
          <p:nvPr/>
        </p:nvSpPr>
        <p:spPr>
          <a:xfrm>
            <a:off x="2395090" y="8808650"/>
            <a:ext cx="2565292" cy="246221"/>
          </a:xfrm>
          <a:prstGeom prst="rect">
            <a:avLst/>
          </a:prstGeom>
        </p:spPr>
        <p:txBody>
          <a:bodyPr wrap="square">
            <a:spAutoFit/>
          </a:bodyPr>
          <a:lstStyle/>
          <a:p>
            <a:r>
              <a:rPr lang="nb-NO" sz="1000" dirty="0">
                <a:latin typeface="Oslo Sans Office" panose="02000000000000000000" pitchFamily="2" charset="0"/>
              </a:rPr>
              <a:t>Meldt som yrkesskade til NAV</a:t>
            </a:r>
          </a:p>
        </p:txBody>
      </p:sp>
      <p:sp>
        <p:nvSpPr>
          <p:cNvPr id="107" name="Rektangel 106"/>
          <p:cNvSpPr/>
          <p:nvPr/>
        </p:nvSpPr>
        <p:spPr>
          <a:xfrm>
            <a:off x="2015816" y="8870346"/>
            <a:ext cx="105578" cy="114648"/>
          </a:xfrm>
          <a:prstGeom prst="rect">
            <a:avLst/>
          </a:prstGeom>
          <a:no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dirty="0"/>
          </a:p>
        </p:txBody>
      </p:sp>
      <p:sp>
        <p:nvSpPr>
          <p:cNvPr id="109" name="Rektangel 108"/>
          <p:cNvSpPr/>
          <p:nvPr/>
        </p:nvSpPr>
        <p:spPr>
          <a:xfrm>
            <a:off x="4410863" y="8870346"/>
            <a:ext cx="105578" cy="114648"/>
          </a:xfrm>
          <a:prstGeom prst="rect">
            <a:avLst/>
          </a:prstGeom>
          <a:no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10" name="Rektangel 109"/>
          <p:cNvSpPr/>
          <p:nvPr/>
        </p:nvSpPr>
        <p:spPr>
          <a:xfrm>
            <a:off x="412529" y="1569053"/>
            <a:ext cx="6119976" cy="246221"/>
          </a:xfrm>
          <a:prstGeom prst="rect">
            <a:avLst/>
          </a:prstGeom>
        </p:spPr>
        <p:txBody>
          <a:bodyPr wrap="square">
            <a:spAutoFit/>
          </a:bodyPr>
          <a:lstStyle/>
          <a:p>
            <a:r>
              <a:rPr lang="nb-NO" sz="1000" dirty="0">
                <a:latin typeface="Oslo Sans Office" panose="02000000000000000000" pitchFamily="2" charset="0"/>
              </a:rPr>
              <a:t>Yrke: ___________________________________  Arbeidssted: _________________________________________________________________</a:t>
            </a:r>
          </a:p>
        </p:txBody>
      </p:sp>
      <p:sp>
        <p:nvSpPr>
          <p:cNvPr id="111" name="Rektangel 110"/>
          <p:cNvSpPr/>
          <p:nvPr/>
        </p:nvSpPr>
        <p:spPr>
          <a:xfrm>
            <a:off x="2337936" y="5444739"/>
            <a:ext cx="867276" cy="246221"/>
          </a:xfrm>
          <a:prstGeom prst="rect">
            <a:avLst/>
          </a:prstGeom>
        </p:spPr>
        <p:txBody>
          <a:bodyPr wrap="square" lIns="91440" tIns="45720" rIns="91440" bIns="45720" anchor="t">
            <a:spAutoFit/>
          </a:bodyPr>
          <a:lstStyle/>
          <a:p>
            <a:r>
              <a:rPr lang="nb-NO" sz="1000" dirty="0">
                <a:latin typeface="Oslo Sans Office"/>
              </a:rPr>
              <a:t>Bitt </a:t>
            </a:r>
            <a:endParaRPr lang="nb-NO" sz="1000" dirty="0">
              <a:latin typeface="Oslo Sans Office" panose="02000000000000000000" pitchFamily="2" charset="0"/>
            </a:endParaRPr>
          </a:p>
        </p:txBody>
      </p:sp>
      <p:sp>
        <p:nvSpPr>
          <p:cNvPr id="119" name="Rektangel 118"/>
          <p:cNvSpPr/>
          <p:nvPr/>
        </p:nvSpPr>
        <p:spPr>
          <a:xfrm>
            <a:off x="3090948" y="3406226"/>
            <a:ext cx="105578" cy="114648"/>
          </a:xfrm>
          <a:prstGeom prst="rect">
            <a:avLst/>
          </a:prstGeom>
          <a:no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cxnSp>
        <p:nvCxnSpPr>
          <p:cNvPr id="130" name="Rett linje 129"/>
          <p:cNvCxnSpPr/>
          <p:nvPr/>
        </p:nvCxnSpPr>
        <p:spPr>
          <a:xfrm>
            <a:off x="645655" y="8197583"/>
            <a:ext cx="5609186" cy="0"/>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136" name="TekstSylinder 135"/>
          <p:cNvSpPr txBox="1"/>
          <p:nvPr/>
        </p:nvSpPr>
        <p:spPr>
          <a:xfrm>
            <a:off x="4757728" y="3087385"/>
            <a:ext cx="314510" cy="246221"/>
          </a:xfrm>
          <a:prstGeom prst="rect">
            <a:avLst/>
          </a:prstGeom>
          <a:noFill/>
        </p:spPr>
        <p:txBody>
          <a:bodyPr wrap="none" rtlCol="0">
            <a:spAutoFit/>
          </a:bodyPr>
          <a:lstStyle/>
          <a:p>
            <a:pPr algn="ctr"/>
            <a:r>
              <a:rPr lang="nb-NO" sz="1000" dirty="0">
                <a:latin typeface="Oslo Sans Office" panose="02000000000000000000" pitchFamily="2" charset="0"/>
              </a:rPr>
              <a:t>Ja</a:t>
            </a:r>
          </a:p>
        </p:txBody>
      </p:sp>
      <p:sp>
        <p:nvSpPr>
          <p:cNvPr id="137" name="Rektangel 136"/>
          <p:cNvSpPr/>
          <p:nvPr/>
        </p:nvSpPr>
        <p:spPr>
          <a:xfrm>
            <a:off x="3090948" y="2890374"/>
            <a:ext cx="105578" cy="114648"/>
          </a:xfrm>
          <a:prstGeom prst="rect">
            <a:avLst/>
          </a:prstGeom>
          <a:no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38" name="Rektangel 137"/>
          <p:cNvSpPr/>
          <p:nvPr/>
        </p:nvSpPr>
        <p:spPr>
          <a:xfrm>
            <a:off x="3090948" y="2383594"/>
            <a:ext cx="105578" cy="114648"/>
          </a:xfrm>
          <a:prstGeom prst="rect">
            <a:avLst/>
          </a:prstGeom>
          <a:no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39" name="Rektangel 138"/>
          <p:cNvSpPr/>
          <p:nvPr/>
        </p:nvSpPr>
        <p:spPr>
          <a:xfrm>
            <a:off x="3996064" y="3424469"/>
            <a:ext cx="105578" cy="114648"/>
          </a:xfrm>
          <a:prstGeom prst="rect">
            <a:avLst/>
          </a:prstGeom>
          <a:no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40" name="Rektangel 139"/>
          <p:cNvSpPr/>
          <p:nvPr/>
        </p:nvSpPr>
        <p:spPr>
          <a:xfrm>
            <a:off x="3996064" y="2890374"/>
            <a:ext cx="105578" cy="114648"/>
          </a:xfrm>
          <a:prstGeom prst="rect">
            <a:avLst/>
          </a:prstGeom>
          <a:no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41" name="Rektangel 140"/>
          <p:cNvSpPr/>
          <p:nvPr/>
        </p:nvSpPr>
        <p:spPr>
          <a:xfrm>
            <a:off x="3996064" y="2392715"/>
            <a:ext cx="105578" cy="114648"/>
          </a:xfrm>
          <a:prstGeom prst="rect">
            <a:avLst/>
          </a:prstGeom>
          <a:no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44" name="Rektangel 143"/>
          <p:cNvSpPr/>
          <p:nvPr/>
        </p:nvSpPr>
        <p:spPr>
          <a:xfrm>
            <a:off x="5158143" y="3424469"/>
            <a:ext cx="105578" cy="114648"/>
          </a:xfrm>
          <a:prstGeom prst="rect">
            <a:avLst/>
          </a:prstGeom>
          <a:no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45" name="Rektangel 144"/>
          <p:cNvSpPr/>
          <p:nvPr/>
        </p:nvSpPr>
        <p:spPr>
          <a:xfrm>
            <a:off x="5158143" y="3103177"/>
            <a:ext cx="105578" cy="114648"/>
          </a:xfrm>
          <a:prstGeom prst="rect">
            <a:avLst/>
          </a:prstGeom>
          <a:no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6" name="Rektangel 5">
            <a:extLst>
              <a:ext uri="{FF2B5EF4-FFF2-40B4-BE49-F238E27FC236}">
                <a16:creationId xmlns:a16="http://schemas.microsoft.com/office/drawing/2014/main" id="{F19D4A6D-1187-0412-D022-B73D71E00F82}"/>
              </a:ext>
            </a:extLst>
          </p:cNvPr>
          <p:cNvSpPr/>
          <p:nvPr/>
        </p:nvSpPr>
        <p:spPr>
          <a:xfrm>
            <a:off x="2733599" y="5547803"/>
            <a:ext cx="105578" cy="114648"/>
          </a:xfrm>
          <a:prstGeom prst="rect">
            <a:avLst/>
          </a:prstGeom>
          <a:no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Tree>
    <p:extLst>
      <p:ext uri="{BB962C8B-B14F-4D97-AF65-F5344CB8AC3E}">
        <p14:creationId xmlns:p14="http://schemas.microsoft.com/office/powerpoint/2010/main" val="2723076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ktangel 1"/>
          <p:cNvSpPr/>
          <p:nvPr/>
        </p:nvSpPr>
        <p:spPr>
          <a:xfrm>
            <a:off x="360942" y="810479"/>
            <a:ext cx="6160168" cy="4361024"/>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1" name="Bild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47987" y="31374"/>
            <a:ext cx="1203379" cy="819210"/>
          </a:xfrm>
          <a:prstGeom prst="rect">
            <a:avLst/>
          </a:prstGeom>
        </p:spPr>
      </p:pic>
      <p:sp>
        <p:nvSpPr>
          <p:cNvPr id="14" name="TekstSylinder 13"/>
          <p:cNvSpPr txBox="1"/>
          <p:nvPr/>
        </p:nvSpPr>
        <p:spPr>
          <a:xfrm>
            <a:off x="-321550" y="850346"/>
            <a:ext cx="2723148" cy="276999"/>
          </a:xfrm>
          <a:prstGeom prst="rect">
            <a:avLst/>
          </a:prstGeom>
          <a:noFill/>
        </p:spPr>
        <p:txBody>
          <a:bodyPr wrap="square" rtlCol="0">
            <a:spAutoFit/>
          </a:bodyPr>
          <a:lstStyle/>
          <a:p>
            <a:pPr algn="ctr"/>
            <a:r>
              <a:rPr lang="nb-NO" sz="1200" dirty="0">
                <a:solidFill>
                  <a:srgbClr val="002060"/>
                </a:solidFill>
                <a:latin typeface="Oslo Sans Office" panose="02000000000000000000" pitchFamily="2" charset="0"/>
              </a:rPr>
              <a:t>Risikovurdering</a:t>
            </a:r>
          </a:p>
        </p:txBody>
      </p:sp>
      <p:sp>
        <p:nvSpPr>
          <p:cNvPr id="5" name="TekstSylinder 4"/>
          <p:cNvSpPr txBox="1"/>
          <p:nvPr/>
        </p:nvSpPr>
        <p:spPr>
          <a:xfrm>
            <a:off x="2869585" y="1068447"/>
            <a:ext cx="397866" cy="230832"/>
          </a:xfrm>
          <a:prstGeom prst="rect">
            <a:avLst/>
          </a:prstGeom>
          <a:noFill/>
        </p:spPr>
        <p:txBody>
          <a:bodyPr wrap="none" rtlCol="0">
            <a:spAutoFit/>
          </a:bodyPr>
          <a:lstStyle/>
          <a:p>
            <a:r>
              <a:rPr lang="nb-NO" sz="900" dirty="0">
                <a:latin typeface="Oslo Sans Office" panose="02000000000000000000" pitchFamily="2" charset="0"/>
              </a:rPr>
              <a:t>Høy</a:t>
            </a:r>
          </a:p>
        </p:txBody>
      </p:sp>
      <p:sp>
        <p:nvSpPr>
          <p:cNvPr id="22" name="TekstSylinder 21"/>
          <p:cNvSpPr txBox="1"/>
          <p:nvPr/>
        </p:nvSpPr>
        <p:spPr>
          <a:xfrm>
            <a:off x="3521030" y="1065191"/>
            <a:ext cx="392060" cy="230832"/>
          </a:xfrm>
          <a:prstGeom prst="rect">
            <a:avLst/>
          </a:prstGeom>
          <a:noFill/>
        </p:spPr>
        <p:txBody>
          <a:bodyPr wrap="square" rtlCol="0">
            <a:spAutoFit/>
          </a:bodyPr>
          <a:lstStyle/>
          <a:p>
            <a:pPr algn="ctr"/>
            <a:r>
              <a:rPr lang="nb-NO" sz="900" dirty="0">
                <a:latin typeface="Oslo Sans Office" panose="02000000000000000000" pitchFamily="2" charset="0"/>
              </a:rPr>
              <a:t>Lav</a:t>
            </a:r>
          </a:p>
        </p:txBody>
      </p:sp>
      <p:sp>
        <p:nvSpPr>
          <p:cNvPr id="23" name="TekstSylinder 22"/>
          <p:cNvSpPr txBox="1"/>
          <p:nvPr/>
        </p:nvSpPr>
        <p:spPr>
          <a:xfrm>
            <a:off x="472766" y="4645362"/>
            <a:ext cx="6015789" cy="246221"/>
          </a:xfrm>
          <a:prstGeom prst="rect">
            <a:avLst/>
          </a:prstGeom>
          <a:noFill/>
        </p:spPr>
        <p:txBody>
          <a:bodyPr wrap="square" rtlCol="0">
            <a:spAutoFit/>
          </a:bodyPr>
          <a:lstStyle/>
          <a:p>
            <a:r>
              <a:rPr lang="nb-NO" sz="1000" dirty="0">
                <a:latin typeface="Oslo Sans Office" panose="02000000000000000000" pitchFamily="2" charset="0"/>
              </a:rPr>
              <a:t>Dato:			Lege: 			                                          Sign:</a:t>
            </a:r>
          </a:p>
        </p:txBody>
      </p:sp>
      <p:sp>
        <p:nvSpPr>
          <p:cNvPr id="24" name="TekstSylinder 23"/>
          <p:cNvSpPr txBox="1"/>
          <p:nvPr/>
        </p:nvSpPr>
        <p:spPr>
          <a:xfrm>
            <a:off x="2973101" y="4836803"/>
            <a:ext cx="1191122" cy="215444"/>
          </a:xfrm>
          <a:prstGeom prst="rect">
            <a:avLst/>
          </a:prstGeom>
          <a:noFill/>
        </p:spPr>
        <p:txBody>
          <a:bodyPr wrap="square" rtlCol="0">
            <a:spAutoFit/>
          </a:bodyPr>
          <a:lstStyle/>
          <a:p>
            <a:r>
              <a:rPr lang="nb-NO" sz="800" dirty="0">
                <a:solidFill>
                  <a:schemeClr val="bg1">
                    <a:lumMod val="50000"/>
                  </a:schemeClr>
                </a:solidFill>
                <a:latin typeface="Oslo Sans Office" panose="02000000000000000000" pitchFamily="2" charset="0"/>
              </a:rPr>
              <a:t>Blokkbokstaver</a:t>
            </a:r>
          </a:p>
        </p:txBody>
      </p:sp>
      <p:cxnSp>
        <p:nvCxnSpPr>
          <p:cNvPr id="25" name="Rett linje 24"/>
          <p:cNvCxnSpPr/>
          <p:nvPr/>
        </p:nvCxnSpPr>
        <p:spPr>
          <a:xfrm>
            <a:off x="2324797" y="4839129"/>
            <a:ext cx="2144424" cy="0"/>
          </a:xfrm>
          <a:prstGeom prst="line">
            <a:avLst/>
          </a:prstGeom>
          <a:ln>
            <a:solidFill>
              <a:srgbClr val="002060"/>
            </a:solidFill>
            <a:prstDash val="dash"/>
          </a:ln>
        </p:spPr>
        <p:style>
          <a:lnRef idx="1">
            <a:schemeClr val="accent1"/>
          </a:lnRef>
          <a:fillRef idx="0">
            <a:schemeClr val="accent1"/>
          </a:fillRef>
          <a:effectRef idx="0">
            <a:schemeClr val="accent1"/>
          </a:effectRef>
          <a:fontRef idx="minor">
            <a:schemeClr val="tx1"/>
          </a:fontRef>
        </p:style>
      </p:cxnSp>
      <p:cxnSp>
        <p:nvCxnSpPr>
          <p:cNvPr id="26" name="Rett linje 25"/>
          <p:cNvCxnSpPr/>
          <p:nvPr/>
        </p:nvCxnSpPr>
        <p:spPr>
          <a:xfrm>
            <a:off x="5022443" y="4842671"/>
            <a:ext cx="1337274" cy="0"/>
          </a:xfrm>
          <a:prstGeom prst="line">
            <a:avLst/>
          </a:prstGeom>
          <a:ln>
            <a:solidFill>
              <a:srgbClr val="002060"/>
            </a:solidFill>
            <a:prstDash val="dash"/>
          </a:ln>
        </p:spPr>
        <p:style>
          <a:lnRef idx="1">
            <a:schemeClr val="accent1"/>
          </a:lnRef>
          <a:fillRef idx="0">
            <a:schemeClr val="accent1"/>
          </a:fillRef>
          <a:effectRef idx="0">
            <a:schemeClr val="accent1"/>
          </a:effectRef>
          <a:fontRef idx="minor">
            <a:schemeClr val="tx1"/>
          </a:fontRef>
        </p:style>
      </p:cxnSp>
      <p:sp>
        <p:nvSpPr>
          <p:cNvPr id="34" name="Rektangel 33"/>
          <p:cNvSpPr/>
          <p:nvPr/>
        </p:nvSpPr>
        <p:spPr>
          <a:xfrm>
            <a:off x="466893" y="1238160"/>
            <a:ext cx="3429000" cy="246221"/>
          </a:xfrm>
          <a:prstGeom prst="rect">
            <a:avLst/>
          </a:prstGeom>
        </p:spPr>
        <p:txBody>
          <a:bodyPr>
            <a:spAutoFit/>
          </a:bodyPr>
          <a:lstStyle/>
          <a:p>
            <a:r>
              <a:rPr lang="nb-NO" sz="1000" dirty="0">
                <a:latin typeface="Oslo Sans Office" panose="02000000000000000000" pitchFamily="2" charset="0"/>
              </a:rPr>
              <a:t>1. Risiko for </a:t>
            </a:r>
            <a:r>
              <a:rPr lang="nb-NO" sz="1000" dirty="0" err="1">
                <a:latin typeface="Oslo Sans Office" panose="02000000000000000000" pitchFamily="2" charset="0"/>
              </a:rPr>
              <a:t>Hep</a:t>
            </a:r>
            <a:r>
              <a:rPr lang="nb-NO" sz="1000" dirty="0">
                <a:latin typeface="Oslo Sans Office" panose="02000000000000000000" pitchFamily="2" charset="0"/>
              </a:rPr>
              <a:t> B, </a:t>
            </a:r>
            <a:r>
              <a:rPr lang="nb-NO" sz="1000" dirty="0" err="1">
                <a:latin typeface="Oslo Sans Office" panose="02000000000000000000" pitchFamily="2" charset="0"/>
              </a:rPr>
              <a:t>Hep</a:t>
            </a:r>
            <a:r>
              <a:rPr lang="nb-NO" sz="1000" dirty="0">
                <a:latin typeface="Oslo Sans Office" panose="02000000000000000000" pitchFamily="2" charset="0"/>
              </a:rPr>
              <a:t> C, HIV:</a:t>
            </a:r>
          </a:p>
        </p:txBody>
      </p:sp>
      <p:sp>
        <p:nvSpPr>
          <p:cNvPr id="35" name="Rektangel 34"/>
          <p:cNvSpPr/>
          <p:nvPr/>
        </p:nvSpPr>
        <p:spPr>
          <a:xfrm>
            <a:off x="466893" y="1706042"/>
            <a:ext cx="3429000" cy="246221"/>
          </a:xfrm>
          <a:prstGeom prst="rect">
            <a:avLst/>
          </a:prstGeom>
        </p:spPr>
        <p:txBody>
          <a:bodyPr>
            <a:spAutoFit/>
          </a:bodyPr>
          <a:lstStyle/>
          <a:p>
            <a:r>
              <a:rPr lang="nb-NO" sz="1000" dirty="0">
                <a:latin typeface="Oslo Sans Office" panose="02000000000000000000" pitchFamily="2" charset="0"/>
              </a:rPr>
              <a:t>2. Smitteutsatt </a:t>
            </a:r>
            <a:r>
              <a:rPr lang="nb-NO" sz="1000" dirty="0" err="1">
                <a:latin typeface="Oslo Sans Office" panose="02000000000000000000" pitchFamily="2" charset="0"/>
              </a:rPr>
              <a:t>Hep</a:t>
            </a:r>
            <a:r>
              <a:rPr lang="nb-NO" sz="1000" dirty="0">
                <a:latin typeface="Oslo Sans Office" panose="02000000000000000000" pitchFamily="2" charset="0"/>
              </a:rPr>
              <a:t> B-vaksiner:</a:t>
            </a:r>
          </a:p>
        </p:txBody>
      </p:sp>
      <p:sp>
        <p:nvSpPr>
          <p:cNvPr id="36" name="Rektangel 35"/>
          <p:cNvSpPr/>
          <p:nvPr/>
        </p:nvSpPr>
        <p:spPr>
          <a:xfrm>
            <a:off x="42316" y="2288250"/>
            <a:ext cx="3429000" cy="246221"/>
          </a:xfrm>
          <a:prstGeom prst="rect">
            <a:avLst/>
          </a:prstGeom>
        </p:spPr>
        <p:txBody>
          <a:bodyPr>
            <a:spAutoFit/>
          </a:bodyPr>
          <a:lstStyle/>
          <a:p>
            <a:pPr marL="800100" lvl="1" indent="-342900">
              <a:buFont typeface="Wingdings" panose="05000000000000000000" pitchFamily="2" charset="2"/>
              <a:buChar char="Ø"/>
            </a:pPr>
            <a:r>
              <a:rPr lang="nb-NO" sz="1000" dirty="0">
                <a:latin typeface="Oslo Sans Office" panose="02000000000000000000" pitchFamily="2" charset="0"/>
              </a:rPr>
              <a:t>Kjent antistoff titer (</a:t>
            </a:r>
            <a:r>
              <a:rPr lang="nb-NO" sz="1000" dirty="0" err="1">
                <a:latin typeface="Oslo Sans Office" panose="02000000000000000000" pitchFamily="2" charset="0"/>
              </a:rPr>
              <a:t>antiHB</a:t>
            </a:r>
            <a:r>
              <a:rPr lang="nb-NO" sz="1000" baseline="-25000" dirty="0" err="1">
                <a:latin typeface="Oslo Sans Office" panose="02000000000000000000" pitchFamily="2" charset="0"/>
              </a:rPr>
              <a:t>s</a:t>
            </a:r>
            <a:r>
              <a:rPr lang="nb-NO" sz="1000" dirty="0">
                <a:latin typeface="Oslo Sans Office" panose="02000000000000000000" pitchFamily="2" charset="0"/>
              </a:rPr>
              <a:t>):</a:t>
            </a:r>
          </a:p>
        </p:txBody>
      </p:sp>
      <p:sp>
        <p:nvSpPr>
          <p:cNvPr id="37" name="Rektangel 36"/>
          <p:cNvSpPr/>
          <p:nvPr/>
        </p:nvSpPr>
        <p:spPr>
          <a:xfrm>
            <a:off x="463164" y="3246377"/>
            <a:ext cx="5850550" cy="323165"/>
          </a:xfrm>
          <a:prstGeom prst="rect">
            <a:avLst/>
          </a:prstGeom>
        </p:spPr>
        <p:txBody>
          <a:bodyPr wrap="square">
            <a:spAutoFit/>
          </a:bodyPr>
          <a:lstStyle/>
          <a:p>
            <a:pPr>
              <a:lnSpc>
                <a:spcPct val="150000"/>
              </a:lnSpc>
            </a:pPr>
            <a:r>
              <a:rPr lang="nb-NO" sz="1000" dirty="0">
                <a:latin typeface="Oslo Sans Office" panose="02000000000000000000" pitchFamily="2" charset="0"/>
              </a:rPr>
              <a:t>4. Tiltak iverksettes mot sykdom:_______________________________________________________________________________</a:t>
            </a:r>
          </a:p>
        </p:txBody>
      </p:sp>
      <p:sp>
        <p:nvSpPr>
          <p:cNvPr id="38" name="TekstSylinder 37"/>
          <p:cNvSpPr txBox="1"/>
          <p:nvPr/>
        </p:nvSpPr>
        <p:spPr>
          <a:xfrm>
            <a:off x="2917200" y="1494918"/>
            <a:ext cx="319317" cy="230832"/>
          </a:xfrm>
          <a:prstGeom prst="rect">
            <a:avLst/>
          </a:prstGeom>
          <a:noFill/>
        </p:spPr>
        <p:txBody>
          <a:bodyPr wrap="square" lIns="91440" tIns="45720" rIns="91440" bIns="45720" rtlCol="0" anchor="t">
            <a:spAutoFit/>
          </a:bodyPr>
          <a:lstStyle/>
          <a:p>
            <a:pPr algn="ctr"/>
            <a:r>
              <a:rPr lang="nb-NO" sz="900" dirty="0">
                <a:latin typeface="Oslo Sans Office"/>
              </a:rPr>
              <a:t>Ja</a:t>
            </a:r>
            <a:endParaRPr lang="nb-NO" sz="900" dirty="0">
              <a:latin typeface="Oslo Sans Office" panose="02000000000000000000" pitchFamily="2" charset="0"/>
            </a:endParaRPr>
          </a:p>
        </p:txBody>
      </p:sp>
      <p:sp>
        <p:nvSpPr>
          <p:cNvPr id="39" name="TekstSylinder 38"/>
          <p:cNvSpPr txBox="1"/>
          <p:nvPr/>
        </p:nvSpPr>
        <p:spPr>
          <a:xfrm>
            <a:off x="2927115" y="2089287"/>
            <a:ext cx="339875" cy="230832"/>
          </a:xfrm>
          <a:prstGeom prst="rect">
            <a:avLst/>
          </a:prstGeom>
          <a:noFill/>
        </p:spPr>
        <p:txBody>
          <a:bodyPr wrap="square" lIns="91440" tIns="45720" rIns="91440" bIns="45720" rtlCol="0" anchor="t">
            <a:spAutoFit/>
          </a:bodyPr>
          <a:lstStyle/>
          <a:p>
            <a:pPr algn="ctr"/>
            <a:r>
              <a:rPr lang="nb-NO" sz="900" dirty="0">
                <a:latin typeface="Oslo Sans Office"/>
              </a:rPr>
              <a:t>Ja</a:t>
            </a:r>
            <a:endParaRPr lang="nb-NO" sz="900" dirty="0">
              <a:latin typeface="Oslo Sans Office" panose="02000000000000000000" pitchFamily="2" charset="0"/>
            </a:endParaRPr>
          </a:p>
        </p:txBody>
      </p:sp>
      <p:sp>
        <p:nvSpPr>
          <p:cNvPr id="40" name="TekstSylinder 39"/>
          <p:cNvSpPr txBox="1"/>
          <p:nvPr/>
        </p:nvSpPr>
        <p:spPr>
          <a:xfrm>
            <a:off x="3524535" y="1485798"/>
            <a:ext cx="367408" cy="230832"/>
          </a:xfrm>
          <a:prstGeom prst="rect">
            <a:avLst/>
          </a:prstGeom>
          <a:noFill/>
        </p:spPr>
        <p:txBody>
          <a:bodyPr wrap="square" lIns="91440" tIns="45720" rIns="91440" bIns="45720" rtlCol="0" anchor="t">
            <a:spAutoFit/>
          </a:bodyPr>
          <a:lstStyle/>
          <a:p>
            <a:pPr algn="ctr"/>
            <a:r>
              <a:rPr lang="nb-NO" sz="900" dirty="0">
                <a:latin typeface="Oslo Sans Office"/>
              </a:rPr>
              <a:t>Nei</a:t>
            </a:r>
            <a:endParaRPr lang="nb-NO" sz="900" dirty="0">
              <a:latin typeface="Oslo Sans Office" panose="02000000000000000000" pitchFamily="2" charset="0"/>
            </a:endParaRPr>
          </a:p>
        </p:txBody>
      </p:sp>
      <p:sp>
        <p:nvSpPr>
          <p:cNvPr id="41" name="TekstSylinder 40"/>
          <p:cNvSpPr txBox="1"/>
          <p:nvPr/>
        </p:nvSpPr>
        <p:spPr>
          <a:xfrm>
            <a:off x="3538422" y="2116651"/>
            <a:ext cx="367408" cy="230832"/>
          </a:xfrm>
          <a:prstGeom prst="rect">
            <a:avLst/>
          </a:prstGeom>
          <a:noFill/>
        </p:spPr>
        <p:txBody>
          <a:bodyPr wrap="square" lIns="91440" tIns="45720" rIns="91440" bIns="45720" rtlCol="0" anchor="t">
            <a:spAutoFit/>
          </a:bodyPr>
          <a:lstStyle/>
          <a:p>
            <a:pPr algn="ctr"/>
            <a:r>
              <a:rPr lang="nb-NO" sz="900" dirty="0">
                <a:latin typeface="Oslo Sans Office"/>
              </a:rPr>
              <a:t>Nei</a:t>
            </a:r>
            <a:endParaRPr lang="nb-NO" sz="900" dirty="0">
              <a:latin typeface="Oslo Sans Office" panose="02000000000000000000" pitchFamily="2" charset="0"/>
            </a:endParaRPr>
          </a:p>
        </p:txBody>
      </p:sp>
      <p:sp>
        <p:nvSpPr>
          <p:cNvPr id="42" name="TekstSylinder 41"/>
          <p:cNvSpPr txBox="1"/>
          <p:nvPr/>
        </p:nvSpPr>
        <p:spPr>
          <a:xfrm>
            <a:off x="1340173" y="3634045"/>
            <a:ext cx="683200" cy="253916"/>
          </a:xfrm>
          <a:prstGeom prst="rect">
            <a:avLst/>
          </a:prstGeom>
          <a:noFill/>
        </p:spPr>
        <p:txBody>
          <a:bodyPr wrap="none" rtlCol="0">
            <a:spAutoFit/>
          </a:bodyPr>
          <a:lstStyle/>
          <a:p>
            <a:pPr algn="ctr"/>
            <a:r>
              <a:rPr lang="nb-NO" sz="1050" dirty="0">
                <a:latin typeface="Oslo Sans Office" panose="02000000000000000000" pitchFamily="2" charset="0"/>
              </a:rPr>
              <a:t>Vaksine</a:t>
            </a:r>
          </a:p>
        </p:txBody>
      </p:sp>
      <p:sp>
        <p:nvSpPr>
          <p:cNvPr id="43" name="TekstSylinder 42"/>
          <p:cNvSpPr txBox="1"/>
          <p:nvPr/>
        </p:nvSpPr>
        <p:spPr>
          <a:xfrm>
            <a:off x="2411274" y="3634045"/>
            <a:ext cx="1200970" cy="253916"/>
          </a:xfrm>
          <a:prstGeom prst="rect">
            <a:avLst/>
          </a:prstGeom>
          <a:noFill/>
        </p:spPr>
        <p:txBody>
          <a:bodyPr wrap="square" rtlCol="0">
            <a:spAutoFit/>
          </a:bodyPr>
          <a:lstStyle/>
          <a:p>
            <a:r>
              <a:rPr lang="nb-NO" sz="1050" dirty="0">
                <a:latin typeface="Oslo Sans Office" panose="02000000000000000000" pitchFamily="2" charset="0"/>
              </a:rPr>
              <a:t>Immunoglobulin</a:t>
            </a:r>
          </a:p>
        </p:txBody>
      </p:sp>
      <p:sp>
        <p:nvSpPr>
          <p:cNvPr id="82" name="TekstSylinder 81"/>
          <p:cNvSpPr txBox="1"/>
          <p:nvPr/>
        </p:nvSpPr>
        <p:spPr>
          <a:xfrm>
            <a:off x="4080355" y="3634353"/>
            <a:ext cx="1471878" cy="253916"/>
          </a:xfrm>
          <a:prstGeom prst="rect">
            <a:avLst/>
          </a:prstGeom>
          <a:noFill/>
        </p:spPr>
        <p:txBody>
          <a:bodyPr wrap="none" rtlCol="0">
            <a:spAutoFit/>
          </a:bodyPr>
          <a:lstStyle/>
          <a:p>
            <a:r>
              <a:rPr lang="nb-NO" sz="1050" dirty="0">
                <a:latin typeface="Oslo Sans Office" panose="02000000000000000000" pitchFamily="2" charset="0"/>
              </a:rPr>
              <a:t>Antiviral behandling</a:t>
            </a:r>
          </a:p>
        </p:txBody>
      </p:sp>
      <p:sp>
        <p:nvSpPr>
          <p:cNvPr id="83" name="TekstSylinder 82"/>
          <p:cNvSpPr txBox="1"/>
          <p:nvPr/>
        </p:nvSpPr>
        <p:spPr>
          <a:xfrm>
            <a:off x="4065676" y="3805180"/>
            <a:ext cx="1526654" cy="200055"/>
          </a:xfrm>
          <a:prstGeom prst="rect">
            <a:avLst/>
          </a:prstGeom>
          <a:noFill/>
        </p:spPr>
        <p:txBody>
          <a:bodyPr wrap="square" rtlCol="0">
            <a:spAutoFit/>
          </a:bodyPr>
          <a:lstStyle/>
          <a:p>
            <a:r>
              <a:rPr lang="nb-NO" sz="700" dirty="0">
                <a:solidFill>
                  <a:schemeClr val="bg1">
                    <a:lumMod val="50000"/>
                  </a:schemeClr>
                </a:solidFill>
                <a:latin typeface="Oslo Sans Office" panose="02000000000000000000" pitchFamily="2" charset="0"/>
              </a:rPr>
              <a:t>(må forordnes av inf.med. lege)</a:t>
            </a:r>
            <a:endParaRPr lang="nb-NO" sz="900" dirty="0">
              <a:solidFill>
                <a:schemeClr val="bg1">
                  <a:lumMod val="50000"/>
                </a:schemeClr>
              </a:solidFill>
              <a:latin typeface="Oslo Sans Office" panose="02000000000000000000" pitchFamily="2" charset="0"/>
            </a:endParaRPr>
          </a:p>
        </p:txBody>
      </p:sp>
      <p:cxnSp>
        <p:nvCxnSpPr>
          <p:cNvPr id="87" name="Rett linje 86"/>
          <p:cNvCxnSpPr/>
          <p:nvPr/>
        </p:nvCxnSpPr>
        <p:spPr>
          <a:xfrm>
            <a:off x="946524" y="4839129"/>
            <a:ext cx="915164" cy="0"/>
          </a:xfrm>
          <a:prstGeom prst="line">
            <a:avLst/>
          </a:prstGeom>
          <a:ln>
            <a:solidFill>
              <a:srgbClr val="002060"/>
            </a:solidFill>
            <a:prstDash val="dash"/>
          </a:ln>
        </p:spPr>
        <p:style>
          <a:lnRef idx="1">
            <a:schemeClr val="accent1"/>
          </a:lnRef>
          <a:fillRef idx="0">
            <a:schemeClr val="accent1"/>
          </a:fillRef>
          <a:effectRef idx="0">
            <a:schemeClr val="accent1"/>
          </a:effectRef>
          <a:fontRef idx="minor">
            <a:schemeClr val="tx1"/>
          </a:fontRef>
        </p:style>
      </p:cxnSp>
      <p:sp>
        <p:nvSpPr>
          <p:cNvPr id="91" name="Rektangel 90"/>
          <p:cNvSpPr/>
          <p:nvPr/>
        </p:nvSpPr>
        <p:spPr>
          <a:xfrm>
            <a:off x="475403" y="2713335"/>
            <a:ext cx="5884314" cy="1291901"/>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02" name="Rektangel 101"/>
          <p:cNvSpPr/>
          <p:nvPr/>
        </p:nvSpPr>
        <p:spPr>
          <a:xfrm>
            <a:off x="3010086" y="1298490"/>
            <a:ext cx="105578" cy="114648"/>
          </a:xfrm>
          <a:prstGeom prst="rect">
            <a:avLst/>
          </a:prstGeom>
          <a:no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04" name="Rektangel 103"/>
          <p:cNvSpPr/>
          <p:nvPr/>
        </p:nvSpPr>
        <p:spPr>
          <a:xfrm>
            <a:off x="3647244" y="1292514"/>
            <a:ext cx="105578" cy="114648"/>
          </a:xfrm>
          <a:prstGeom prst="rect">
            <a:avLst/>
          </a:prstGeom>
          <a:no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05" name="Rektangel 104"/>
          <p:cNvSpPr/>
          <p:nvPr/>
        </p:nvSpPr>
        <p:spPr>
          <a:xfrm>
            <a:off x="3010086" y="1759534"/>
            <a:ext cx="105578" cy="114648"/>
          </a:xfrm>
          <a:prstGeom prst="rect">
            <a:avLst/>
          </a:prstGeom>
          <a:no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06" name="Rektangel 105"/>
          <p:cNvSpPr/>
          <p:nvPr/>
        </p:nvSpPr>
        <p:spPr>
          <a:xfrm>
            <a:off x="3658588" y="1759534"/>
            <a:ext cx="105578" cy="114648"/>
          </a:xfrm>
          <a:prstGeom prst="rect">
            <a:avLst/>
          </a:prstGeom>
          <a:no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07" name="Rektangel 106"/>
          <p:cNvSpPr/>
          <p:nvPr/>
        </p:nvSpPr>
        <p:spPr>
          <a:xfrm>
            <a:off x="3016599" y="2346101"/>
            <a:ext cx="105578" cy="114648"/>
          </a:xfrm>
          <a:prstGeom prst="rect">
            <a:avLst/>
          </a:prstGeom>
          <a:no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08" name="Rektangel 107"/>
          <p:cNvSpPr/>
          <p:nvPr/>
        </p:nvSpPr>
        <p:spPr>
          <a:xfrm>
            <a:off x="3657479" y="2346101"/>
            <a:ext cx="105578" cy="114648"/>
          </a:xfrm>
          <a:prstGeom prst="rect">
            <a:avLst/>
          </a:prstGeom>
          <a:no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09" name="Rektangel 108"/>
          <p:cNvSpPr/>
          <p:nvPr/>
        </p:nvSpPr>
        <p:spPr>
          <a:xfrm>
            <a:off x="2051316" y="3686508"/>
            <a:ext cx="105578" cy="114648"/>
          </a:xfrm>
          <a:prstGeom prst="rect">
            <a:avLst/>
          </a:prstGeom>
          <a:no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10" name="Rektangel 109"/>
          <p:cNvSpPr/>
          <p:nvPr/>
        </p:nvSpPr>
        <p:spPr>
          <a:xfrm>
            <a:off x="3648315" y="3686508"/>
            <a:ext cx="105578" cy="114648"/>
          </a:xfrm>
          <a:prstGeom prst="rect">
            <a:avLst/>
          </a:prstGeom>
          <a:no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11" name="Rektangel 110"/>
          <p:cNvSpPr/>
          <p:nvPr/>
        </p:nvSpPr>
        <p:spPr>
          <a:xfrm>
            <a:off x="5508913" y="3686508"/>
            <a:ext cx="105578" cy="114648"/>
          </a:xfrm>
          <a:prstGeom prst="rect">
            <a:avLst/>
          </a:prstGeom>
          <a:no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16" name="TekstSylinder 115"/>
          <p:cNvSpPr txBox="1"/>
          <p:nvPr/>
        </p:nvSpPr>
        <p:spPr>
          <a:xfrm>
            <a:off x="5441664" y="9486330"/>
            <a:ext cx="1301291" cy="307777"/>
          </a:xfrm>
          <a:prstGeom prst="rect">
            <a:avLst/>
          </a:prstGeom>
          <a:noFill/>
        </p:spPr>
        <p:txBody>
          <a:bodyPr wrap="square" rtlCol="0">
            <a:spAutoFit/>
          </a:bodyPr>
          <a:lstStyle/>
          <a:p>
            <a:pPr algn="ctr"/>
            <a:r>
              <a:rPr lang="nb-NO" sz="1400" b="1" dirty="0">
                <a:solidFill>
                  <a:srgbClr val="002060"/>
                </a:solidFill>
                <a:latin typeface="Oslo Sans Office" panose="02000000000000000000" pitchFamily="2" charset="0"/>
              </a:rPr>
              <a:t>Side 2/2</a:t>
            </a:r>
          </a:p>
        </p:txBody>
      </p:sp>
      <p:sp>
        <p:nvSpPr>
          <p:cNvPr id="33" name="TekstSylinder 32"/>
          <p:cNvSpPr txBox="1"/>
          <p:nvPr/>
        </p:nvSpPr>
        <p:spPr>
          <a:xfrm>
            <a:off x="318745" y="6547497"/>
            <a:ext cx="6160167" cy="2554545"/>
          </a:xfrm>
          <a:prstGeom prst="rect">
            <a:avLst/>
          </a:prstGeom>
          <a:noFill/>
        </p:spPr>
        <p:txBody>
          <a:bodyPr wrap="square" rtlCol="0">
            <a:spAutoFit/>
          </a:bodyPr>
          <a:lstStyle/>
          <a:p>
            <a:r>
              <a:rPr lang="nb-NO" sz="800" b="1" dirty="0">
                <a:solidFill>
                  <a:schemeClr val="bg1">
                    <a:lumMod val="50000"/>
                  </a:schemeClr>
                </a:solidFill>
                <a:latin typeface="Oslo Sans Office" panose="02000000000000000000" pitchFamily="2" charset="0"/>
              </a:rPr>
              <a:t>Lov om behandling av personopplysninger (personopplysningsloven) Artikkel 7. Vilkår for samtykke</a:t>
            </a:r>
          </a:p>
          <a:p>
            <a:endParaRPr lang="nb-NO" sz="800" dirty="0">
              <a:solidFill>
                <a:schemeClr val="bg1">
                  <a:lumMod val="50000"/>
                </a:schemeClr>
              </a:solidFill>
              <a:latin typeface="Oslo Sans Office" panose="02000000000000000000" pitchFamily="2" charset="0"/>
            </a:endParaRPr>
          </a:p>
          <a:p>
            <a:pPr>
              <a:lnSpc>
                <a:spcPct val="150000"/>
              </a:lnSpc>
            </a:pPr>
            <a:r>
              <a:rPr lang="nb-NO" sz="800" dirty="0">
                <a:solidFill>
                  <a:schemeClr val="bg1">
                    <a:lumMod val="50000"/>
                  </a:schemeClr>
                </a:solidFill>
                <a:latin typeface="Oslo Sans Office" panose="02000000000000000000" pitchFamily="2" charset="0"/>
              </a:rPr>
              <a:t>1. Dersom behandlingen bygger på samtykke, skal den behandlingsansvarlige kunne påvise at den registrerte har samtykket til behandling av personopplysninger om vedkommende.</a:t>
            </a:r>
          </a:p>
          <a:p>
            <a:pPr>
              <a:lnSpc>
                <a:spcPct val="150000"/>
              </a:lnSpc>
            </a:pPr>
            <a:r>
              <a:rPr lang="nb-NO" sz="800" dirty="0">
                <a:solidFill>
                  <a:schemeClr val="bg1">
                    <a:lumMod val="50000"/>
                  </a:schemeClr>
                </a:solidFill>
                <a:latin typeface="Oslo Sans Office" panose="02000000000000000000" pitchFamily="2" charset="0"/>
              </a:rPr>
              <a:t>2. Dersom den registrertes samtykke gis i forbindelse med en skriftlig erklæring som også gjelder andre forhold, skal anmodningen om samtykke framlegges på en måte som gjør at den tydelig kan skilles fra nevnte andre forhold, i en forståelig og lett tilgjengelig form og på et klart og enkelt språk. Deler av en slik erklæring som er i strid med denne forordning, skal ikke være bindende.</a:t>
            </a:r>
          </a:p>
          <a:p>
            <a:pPr>
              <a:lnSpc>
                <a:spcPct val="150000"/>
              </a:lnSpc>
            </a:pPr>
            <a:r>
              <a:rPr lang="nb-NO" sz="800" dirty="0">
                <a:solidFill>
                  <a:schemeClr val="bg1">
                    <a:lumMod val="50000"/>
                  </a:schemeClr>
                </a:solidFill>
                <a:latin typeface="Oslo Sans Office" panose="02000000000000000000" pitchFamily="2" charset="0"/>
              </a:rPr>
              <a:t>3. Den registrerte skal ha rett til å trekke tilbake sitt samtykke til enhver tid. Dersom samtykket trekkes tilbake, skal det ikke påvirke lovligheten av behandlingen som bygger på samtykket før det trekkes tilbake. Før det gis samtykke, skal den registrerte opplyses om dette. Det skal være like enkelt å trekke tilbake som å gi samtykke.</a:t>
            </a:r>
          </a:p>
          <a:p>
            <a:pPr>
              <a:lnSpc>
                <a:spcPct val="150000"/>
              </a:lnSpc>
            </a:pPr>
            <a:r>
              <a:rPr lang="nb-NO" sz="800" dirty="0">
                <a:solidFill>
                  <a:schemeClr val="bg1">
                    <a:lumMod val="50000"/>
                  </a:schemeClr>
                </a:solidFill>
                <a:latin typeface="Oslo Sans Office" panose="02000000000000000000" pitchFamily="2" charset="0"/>
              </a:rPr>
              <a:t>4. Ved vurdering av om et samtykke er gitt frivillig skal det tas størst mulig hensyn til blant annet om oppfyllelse av en avtale, herunder om yting av en tjeneste, er gjort betinget av samtykke til behandling av personopplysninger som ikke er nødvendig for å oppfylle nevnte avtale.</a:t>
            </a:r>
          </a:p>
        </p:txBody>
      </p:sp>
      <p:sp>
        <p:nvSpPr>
          <p:cNvPr id="44" name="TekstSylinder 43"/>
          <p:cNvSpPr txBox="1"/>
          <p:nvPr/>
        </p:nvSpPr>
        <p:spPr>
          <a:xfrm>
            <a:off x="1642144" y="9568582"/>
            <a:ext cx="3454894" cy="215444"/>
          </a:xfrm>
          <a:prstGeom prst="rect">
            <a:avLst/>
          </a:prstGeom>
          <a:noFill/>
        </p:spPr>
        <p:txBody>
          <a:bodyPr wrap="square" lIns="91440" tIns="45720" rIns="91440" bIns="45720" rtlCol="0" anchor="t">
            <a:spAutoFit/>
          </a:bodyPr>
          <a:lstStyle/>
          <a:p>
            <a:pPr algn="ctr"/>
            <a:r>
              <a:rPr lang="nb-NO" sz="800">
                <a:solidFill>
                  <a:schemeClr val="bg1">
                    <a:lumMod val="50000"/>
                  </a:schemeClr>
                </a:solidFill>
                <a:latin typeface="Oslo Sans Office"/>
              </a:rPr>
              <a:t>Oppdatert 22.04.2026</a:t>
            </a:r>
            <a:endParaRPr lang="nb-NO" sz="800" dirty="0">
              <a:solidFill>
                <a:schemeClr val="bg1">
                  <a:lumMod val="50000"/>
                </a:schemeClr>
              </a:solidFill>
              <a:latin typeface="Oslo Sans Office" panose="02000000000000000000" pitchFamily="2" charset="0"/>
            </a:endParaRPr>
          </a:p>
        </p:txBody>
      </p:sp>
      <p:sp>
        <p:nvSpPr>
          <p:cNvPr id="45" name="TekstSylinder 44"/>
          <p:cNvSpPr txBox="1"/>
          <p:nvPr/>
        </p:nvSpPr>
        <p:spPr>
          <a:xfrm>
            <a:off x="1240603" y="879047"/>
            <a:ext cx="3173206" cy="246221"/>
          </a:xfrm>
          <a:prstGeom prst="rect">
            <a:avLst/>
          </a:prstGeom>
          <a:noFill/>
        </p:spPr>
        <p:txBody>
          <a:bodyPr wrap="square" rtlCol="0">
            <a:spAutoFit/>
          </a:bodyPr>
          <a:lstStyle/>
          <a:p>
            <a:pPr algn="ctr"/>
            <a:r>
              <a:rPr lang="nb-NO" sz="1000" b="1" dirty="0">
                <a:solidFill>
                  <a:srgbClr val="C00000"/>
                </a:solidFill>
                <a:latin typeface="Oslo Sans Office" panose="02000000000000000000" pitchFamily="2" charset="0"/>
              </a:rPr>
              <a:t>(fylles ut av risikovurderende lege)</a:t>
            </a:r>
          </a:p>
        </p:txBody>
      </p:sp>
      <p:sp>
        <p:nvSpPr>
          <p:cNvPr id="46" name="Rektangel 45"/>
          <p:cNvSpPr/>
          <p:nvPr/>
        </p:nvSpPr>
        <p:spPr>
          <a:xfrm>
            <a:off x="467382" y="4201567"/>
            <a:ext cx="5529349" cy="323165"/>
          </a:xfrm>
          <a:prstGeom prst="rect">
            <a:avLst/>
          </a:prstGeom>
        </p:spPr>
        <p:txBody>
          <a:bodyPr wrap="square">
            <a:spAutoFit/>
          </a:bodyPr>
          <a:lstStyle/>
          <a:p>
            <a:pPr>
              <a:lnSpc>
                <a:spcPct val="150000"/>
              </a:lnSpc>
            </a:pPr>
            <a:r>
              <a:rPr lang="nb-NO" sz="1000" dirty="0">
                <a:latin typeface="Oslo Sans Office" panose="02000000000000000000" pitchFamily="2" charset="0"/>
              </a:rPr>
              <a:t>5. Epikrise sendt fastlege?</a:t>
            </a:r>
          </a:p>
        </p:txBody>
      </p:sp>
      <p:sp>
        <p:nvSpPr>
          <p:cNvPr id="47" name="TekstSylinder 46"/>
          <p:cNvSpPr txBox="1"/>
          <p:nvPr/>
        </p:nvSpPr>
        <p:spPr>
          <a:xfrm>
            <a:off x="2924361" y="4130199"/>
            <a:ext cx="339875" cy="230832"/>
          </a:xfrm>
          <a:prstGeom prst="rect">
            <a:avLst/>
          </a:prstGeom>
          <a:noFill/>
        </p:spPr>
        <p:txBody>
          <a:bodyPr wrap="square" lIns="91440" tIns="45720" rIns="91440" bIns="45720" rtlCol="0" anchor="t">
            <a:spAutoFit/>
          </a:bodyPr>
          <a:lstStyle/>
          <a:p>
            <a:pPr algn="ctr"/>
            <a:r>
              <a:rPr lang="nb-NO" sz="900" dirty="0">
                <a:latin typeface="Oslo Sans Office"/>
              </a:rPr>
              <a:t>Ja</a:t>
            </a:r>
            <a:endParaRPr lang="nb-NO" sz="900" dirty="0">
              <a:latin typeface="Oslo Sans Office" panose="02000000000000000000" pitchFamily="2" charset="0"/>
            </a:endParaRPr>
          </a:p>
        </p:txBody>
      </p:sp>
      <p:sp>
        <p:nvSpPr>
          <p:cNvPr id="48" name="TekstSylinder 47"/>
          <p:cNvSpPr txBox="1"/>
          <p:nvPr/>
        </p:nvSpPr>
        <p:spPr>
          <a:xfrm>
            <a:off x="3529453" y="4130199"/>
            <a:ext cx="361602" cy="230832"/>
          </a:xfrm>
          <a:prstGeom prst="rect">
            <a:avLst/>
          </a:prstGeom>
          <a:noFill/>
        </p:spPr>
        <p:txBody>
          <a:bodyPr wrap="square" lIns="91440" tIns="45720" rIns="91440" bIns="45720" rtlCol="0" anchor="t">
            <a:spAutoFit/>
          </a:bodyPr>
          <a:lstStyle/>
          <a:p>
            <a:pPr algn="ctr"/>
            <a:r>
              <a:rPr lang="nb-NO" sz="900" dirty="0">
                <a:latin typeface="Oslo Sans Office"/>
              </a:rPr>
              <a:t>Nei</a:t>
            </a:r>
            <a:endParaRPr lang="nb-NO" sz="900" dirty="0">
              <a:latin typeface="Oslo Sans Office" panose="02000000000000000000" pitchFamily="2" charset="0"/>
            </a:endParaRPr>
          </a:p>
        </p:txBody>
      </p:sp>
      <p:sp>
        <p:nvSpPr>
          <p:cNvPr id="49" name="Rektangel 48"/>
          <p:cNvSpPr/>
          <p:nvPr/>
        </p:nvSpPr>
        <p:spPr>
          <a:xfrm>
            <a:off x="2996706" y="4359649"/>
            <a:ext cx="105578" cy="114648"/>
          </a:xfrm>
          <a:prstGeom prst="rect">
            <a:avLst/>
          </a:prstGeom>
          <a:no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50" name="Rektangel 49"/>
          <p:cNvSpPr/>
          <p:nvPr/>
        </p:nvSpPr>
        <p:spPr>
          <a:xfrm>
            <a:off x="3653227" y="4359649"/>
            <a:ext cx="105578" cy="114648"/>
          </a:xfrm>
          <a:prstGeom prst="rect">
            <a:avLst/>
          </a:prstGeom>
          <a:no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53" name="TekstSylinder 52"/>
          <p:cNvSpPr txBox="1"/>
          <p:nvPr/>
        </p:nvSpPr>
        <p:spPr>
          <a:xfrm>
            <a:off x="-186466" y="306163"/>
            <a:ext cx="6448927" cy="338554"/>
          </a:xfrm>
          <a:prstGeom prst="rect">
            <a:avLst/>
          </a:prstGeom>
          <a:noFill/>
        </p:spPr>
        <p:txBody>
          <a:bodyPr wrap="square" rtlCol="0">
            <a:spAutoFit/>
          </a:bodyPr>
          <a:lstStyle/>
          <a:p>
            <a:pPr algn="ctr"/>
            <a:r>
              <a:rPr lang="nb-NO" sz="1600" b="1" dirty="0">
                <a:solidFill>
                  <a:srgbClr val="002060"/>
                </a:solidFill>
                <a:latin typeface="Oslo Sans Office" panose="02000000000000000000" pitchFamily="2" charset="0"/>
              </a:rPr>
              <a:t>Meldeskjema ved mulig blodsmitte (stikkskader)</a:t>
            </a:r>
          </a:p>
        </p:txBody>
      </p:sp>
      <p:sp>
        <p:nvSpPr>
          <p:cNvPr id="51" name="Rektangel 50"/>
          <p:cNvSpPr/>
          <p:nvPr/>
        </p:nvSpPr>
        <p:spPr>
          <a:xfrm>
            <a:off x="38757" y="1961211"/>
            <a:ext cx="2936537" cy="246221"/>
          </a:xfrm>
          <a:prstGeom prst="rect">
            <a:avLst/>
          </a:prstGeom>
        </p:spPr>
        <p:txBody>
          <a:bodyPr wrap="square">
            <a:spAutoFit/>
          </a:bodyPr>
          <a:lstStyle/>
          <a:p>
            <a:pPr marL="800100" lvl="1" indent="-342900">
              <a:buFont typeface="Wingdings" panose="05000000000000000000" pitchFamily="2" charset="2"/>
              <a:buChar char="Ø"/>
            </a:pPr>
            <a:r>
              <a:rPr lang="nb-NO" sz="1000" dirty="0">
                <a:latin typeface="Oslo Sans Office" panose="02000000000000000000" pitchFamily="2" charset="0"/>
              </a:rPr>
              <a:t>Antall doser:______________</a:t>
            </a:r>
          </a:p>
        </p:txBody>
      </p:sp>
      <p:sp>
        <p:nvSpPr>
          <p:cNvPr id="57" name="Rektangel 56"/>
          <p:cNvSpPr/>
          <p:nvPr/>
        </p:nvSpPr>
        <p:spPr>
          <a:xfrm>
            <a:off x="466893" y="2939379"/>
            <a:ext cx="5892824" cy="246221"/>
          </a:xfrm>
          <a:prstGeom prst="rect">
            <a:avLst/>
          </a:prstGeom>
        </p:spPr>
        <p:txBody>
          <a:bodyPr wrap="square" lIns="91440" tIns="45720" rIns="91440" bIns="45720" anchor="t">
            <a:spAutoFit/>
          </a:bodyPr>
          <a:lstStyle/>
          <a:p>
            <a:r>
              <a:rPr lang="nb-NO" sz="1000" dirty="0">
                <a:latin typeface="Oslo Sans Office"/>
              </a:rPr>
              <a:t>3. Blodprøve er rekvirert:					  Prøve tatt dato:______________________</a:t>
            </a:r>
          </a:p>
        </p:txBody>
      </p:sp>
      <p:sp>
        <p:nvSpPr>
          <p:cNvPr id="58" name="TekstSylinder 57"/>
          <p:cNvSpPr txBox="1"/>
          <p:nvPr/>
        </p:nvSpPr>
        <p:spPr>
          <a:xfrm>
            <a:off x="2929720" y="2719135"/>
            <a:ext cx="385474" cy="230832"/>
          </a:xfrm>
          <a:prstGeom prst="rect">
            <a:avLst/>
          </a:prstGeom>
          <a:noFill/>
        </p:spPr>
        <p:txBody>
          <a:bodyPr wrap="square" lIns="91440" tIns="45720" rIns="91440" bIns="45720" rtlCol="0" anchor="t">
            <a:spAutoFit/>
          </a:bodyPr>
          <a:lstStyle/>
          <a:p>
            <a:pPr algn="ctr"/>
            <a:r>
              <a:rPr lang="nb-NO" sz="900" dirty="0">
                <a:latin typeface="Oslo Sans Office"/>
              </a:rPr>
              <a:t>Ja</a:t>
            </a:r>
            <a:endParaRPr lang="nb-NO" sz="900" dirty="0">
              <a:latin typeface="Oslo Sans Office" panose="02000000000000000000" pitchFamily="2" charset="0"/>
            </a:endParaRPr>
          </a:p>
        </p:txBody>
      </p:sp>
      <p:sp>
        <p:nvSpPr>
          <p:cNvPr id="59" name="TekstSylinder 58"/>
          <p:cNvSpPr txBox="1"/>
          <p:nvPr/>
        </p:nvSpPr>
        <p:spPr>
          <a:xfrm>
            <a:off x="3527438" y="2710013"/>
            <a:ext cx="398081" cy="230832"/>
          </a:xfrm>
          <a:prstGeom prst="rect">
            <a:avLst/>
          </a:prstGeom>
          <a:noFill/>
        </p:spPr>
        <p:txBody>
          <a:bodyPr wrap="square" lIns="91440" tIns="45720" rIns="91440" bIns="45720" rtlCol="0" anchor="t">
            <a:spAutoFit/>
          </a:bodyPr>
          <a:lstStyle/>
          <a:p>
            <a:pPr algn="ctr"/>
            <a:r>
              <a:rPr lang="nb-NO" sz="900" dirty="0">
                <a:latin typeface="Oslo Sans Office"/>
              </a:rPr>
              <a:t>Nei</a:t>
            </a:r>
            <a:endParaRPr lang="nb-NO" sz="900" dirty="0">
              <a:latin typeface="Oslo Sans Office" panose="02000000000000000000" pitchFamily="2" charset="0"/>
            </a:endParaRPr>
          </a:p>
        </p:txBody>
      </p:sp>
      <p:sp>
        <p:nvSpPr>
          <p:cNvPr id="60" name="Rektangel 59"/>
          <p:cNvSpPr/>
          <p:nvPr/>
        </p:nvSpPr>
        <p:spPr>
          <a:xfrm>
            <a:off x="3037445" y="2983749"/>
            <a:ext cx="105578" cy="114648"/>
          </a:xfrm>
          <a:prstGeom prst="rect">
            <a:avLst/>
          </a:prstGeom>
          <a:no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61" name="Rektangel 60"/>
          <p:cNvSpPr/>
          <p:nvPr/>
        </p:nvSpPr>
        <p:spPr>
          <a:xfrm>
            <a:off x="3658588" y="2992871"/>
            <a:ext cx="105578" cy="114648"/>
          </a:xfrm>
          <a:prstGeom prst="rect">
            <a:avLst/>
          </a:prstGeom>
          <a:no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62" name="TekstSylinder 61"/>
          <p:cNvSpPr txBox="1"/>
          <p:nvPr/>
        </p:nvSpPr>
        <p:spPr>
          <a:xfrm>
            <a:off x="402591" y="5306588"/>
            <a:ext cx="5211900" cy="276999"/>
          </a:xfrm>
          <a:prstGeom prst="rect">
            <a:avLst/>
          </a:prstGeom>
          <a:noFill/>
        </p:spPr>
        <p:txBody>
          <a:bodyPr wrap="square" rtlCol="0">
            <a:spAutoFit/>
          </a:bodyPr>
          <a:lstStyle/>
          <a:p>
            <a:r>
              <a:rPr lang="nb-NO" sz="1200" dirty="0">
                <a:solidFill>
                  <a:srgbClr val="002060"/>
                </a:solidFill>
                <a:latin typeface="Oslo Sans Office" panose="02000000000000000000" pitchFamily="2" charset="0"/>
              </a:rPr>
              <a:t>Videre oppfølging og kontrollprøver gjøres hos fastlege:</a:t>
            </a:r>
          </a:p>
        </p:txBody>
      </p:sp>
      <p:sp>
        <p:nvSpPr>
          <p:cNvPr id="85" name="Rektangel 84"/>
          <p:cNvSpPr/>
          <p:nvPr/>
        </p:nvSpPr>
        <p:spPr>
          <a:xfrm>
            <a:off x="358428" y="5279159"/>
            <a:ext cx="6162683" cy="1149082"/>
          </a:xfrm>
          <a:prstGeom prst="rect">
            <a:avLst/>
          </a:prstGeom>
          <a:noFill/>
          <a:ln w="190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92" name="Rektangel 91"/>
          <p:cNvSpPr/>
          <p:nvPr/>
        </p:nvSpPr>
        <p:spPr>
          <a:xfrm>
            <a:off x="403033" y="5604729"/>
            <a:ext cx="5593698" cy="553998"/>
          </a:xfrm>
          <a:prstGeom prst="rect">
            <a:avLst/>
          </a:prstGeom>
        </p:spPr>
        <p:txBody>
          <a:bodyPr wrap="square">
            <a:spAutoFit/>
          </a:bodyPr>
          <a:lstStyle/>
          <a:p>
            <a:r>
              <a:rPr lang="nb-NO" sz="1000" dirty="0">
                <a:solidFill>
                  <a:schemeClr val="bg1">
                    <a:lumMod val="50000"/>
                  </a:schemeClr>
                </a:solidFill>
                <a:latin typeface="Oslo Sans Office" panose="02000000000000000000" pitchFamily="2" charset="0"/>
              </a:rPr>
              <a:t>Kontrollprøve 1: Etter 6 uker.</a:t>
            </a:r>
          </a:p>
          <a:p>
            <a:r>
              <a:rPr lang="nb-NO" sz="1000" dirty="0">
                <a:solidFill>
                  <a:schemeClr val="bg1">
                    <a:lumMod val="50000"/>
                  </a:schemeClr>
                </a:solidFill>
                <a:latin typeface="Oslo Sans Office" panose="02000000000000000000" pitchFamily="2" charset="0"/>
              </a:rPr>
              <a:t>Kontrollprøve 2: Etter 3 mnd.</a:t>
            </a:r>
          </a:p>
          <a:p>
            <a:r>
              <a:rPr lang="nb-NO" sz="1000" dirty="0">
                <a:solidFill>
                  <a:schemeClr val="bg1">
                    <a:lumMod val="50000"/>
                  </a:schemeClr>
                </a:solidFill>
                <a:latin typeface="Oslo Sans Office" panose="02000000000000000000" pitchFamily="2" charset="0"/>
              </a:rPr>
              <a:t>Kontrollprøve 3: Etter 6 mnd.</a:t>
            </a:r>
          </a:p>
        </p:txBody>
      </p:sp>
      <p:sp>
        <p:nvSpPr>
          <p:cNvPr id="93" name="Rektangel 92"/>
          <p:cNvSpPr/>
          <p:nvPr/>
        </p:nvSpPr>
        <p:spPr>
          <a:xfrm>
            <a:off x="389604" y="6114686"/>
            <a:ext cx="5872857" cy="303929"/>
          </a:xfrm>
          <a:prstGeom prst="rect">
            <a:avLst/>
          </a:prstGeom>
        </p:spPr>
        <p:txBody>
          <a:bodyPr wrap="square">
            <a:spAutoFit/>
          </a:bodyPr>
          <a:lstStyle/>
          <a:p>
            <a:pPr>
              <a:lnSpc>
                <a:spcPct val="150000"/>
              </a:lnSpc>
            </a:pPr>
            <a:r>
              <a:rPr lang="nb-NO" sz="1000" dirty="0">
                <a:latin typeface="Oslo Sans Office" panose="02000000000000000000" pitchFamily="2" charset="0"/>
              </a:rPr>
              <a:t>Alle utgifter knyttet til hendelsen skal dekkes av arbeidsgiver. Husk å ta vare på kvitteringer.</a:t>
            </a:r>
          </a:p>
        </p:txBody>
      </p:sp>
    </p:spTree>
    <p:extLst>
      <p:ext uri="{BB962C8B-B14F-4D97-AF65-F5344CB8AC3E}">
        <p14:creationId xmlns:p14="http://schemas.microsoft.com/office/powerpoint/2010/main" val="2993376743"/>
      </p:ext>
    </p:extLst>
  </p:cSld>
  <p:clrMapOvr>
    <a:masterClrMapping/>
  </p:clrMapOvr>
</p:sld>
</file>

<file path=ppt/theme/theme1.xml><?xml version="1.0" encoding="utf-8"?>
<a:theme xmlns:a="http://schemas.openxmlformats.org/drawingml/2006/main" name="Office-tema">
  <a:themeElements>
    <a:clrScheme name="Office-tem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haredContentType xmlns="Microsoft.SharePoint.Taxonomy.ContentTypeSync" SourceId="c528fd71-ad7b-48f8-811b-c0b5643803ab" ContentTypeId="0x01010016F48F0717DDBC43A26F9C4EC94D925E" PreviousValue="false"/>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Oslo Word med logo" ma:contentTypeID="0x01010016F48F0717DDBC43A26F9C4EC94D925E00EBDE23FCA7D52F4D834C803771DA1E01" ma:contentTypeVersion="32" ma:contentTypeDescription="Felles innholdstype for Oslo Kommune" ma:contentTypeScope="" ma:versionID="80c2b6957abf7005a238412cb64a3cf8">
  <xsd:schema xmlns:xsd="http://www.w3.org/2001/XMLSchema" xmlns:xs="http://www.w3.org/2001/XMLSchema" xmlns:p="http://schemas.microsoft.com/office/2006/metadata/properties" xmlns:ns2="7ed84371-acf6-4102-828c-2caf905b4736" xmlns:ns3="f76d8111-4ca8-4776-a8b2-5070576e8b98" xmlns:ns4="67216372-4c62-406b-a0e9-42bd98dd15ea" targetNamespace="http://schemas.microsoft.com/office/2006/metadata/properties" ma:root="true" ma:fieldsID="a9e72534bc4dbc50c51f3608b9526e0a" ns2:_="" ns3:_="" ns4:_="">
    <xsd:import namespace="7ed84371-acf6-4102-828c-2caf905b4736"/>
    <xsd:import namespace="f76d8111-4ca8-4776-a8b2-5070576e8b98"/>
    <xsd:import namespace="67216372-4c62-406b-a0e9-42bd98dd15ea"/>
    <xsd:element name="properties">
      <xsd:complexType>
        <xsd:sequence>
          <xsd:element name="documentManagement">
            <xsd:complexType>
              <xsd:all>
                <xsd:element ref="ns2:OK_Felles_Arkivverdig" minOccurs="0"/>
                <xsd:element ref="ns3:MediaServiceMetadata" minOccurs="0"/>
                <xsd:element ref="ns3:MediaServiceFastMetadata" minOccurs="0"/>
                <xsd:element ref="ns3:MediaServiceDateTaken" minOccurs="0"/>
                <xsd:element ref="ns3:MediaServiceAutoTags" minOccurs="0"/>
                <xsd:element ref="ns3:MediaLengthInSecond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3:lcf76f155ced4ddcb4097134ff3c332f" minOccurs="0"/>
                <xsd:element ref="ns4:TaxCatchAll" minOccurs="0"/>
                <xsd:element ref="ns3:MediaServiceObjectDetectorVersion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ed84371-acf6-4102-828c-2caf905b4736" elementFormDefault="qualified">
    <xsd:import namespace="http://schemas.microsoft.com/office/2006/documentManagement/types"/>
    <xsd:import namespace="http://schemas.microsoft.com/office/infopath/2007/PartnerControls"/>
    <xsd:element name="OK_Felles_Arkivverdig" ma:index="8" nillable="true" ma:displayName="Arkivverdig" ma:description="Skal dokumentet bli arkivert i virksomhetens arkivssytem?" ma:format="Dropdown" ma:indexed="true" ma:internalName="OK_Felles_Arkivverdig">
      <xsd:simpleType>
        <xsd:restriction base="dms:Choice">
          <xsd:enumeration value="Ja"/>
          <xsd:enumeration value="Nei"/>
          <xsd:enumeration value="Arkivert"/>
        </xsd:restriction>
      </xsd:simpleType>
    </xsd:element>
  </xsd:schema>
  <xsd:schema xmlns:xsd="http://www.w3.org/2001/XMLSchema" xmlns:xs="http://www.w3.org/2001/XMLSchema" xmlns:dms="http://schemas.microsoft.com/office/2006/documentManagement/types" xmlns:pc="http://schemas.microsoft.com/office/infopath/2007/PartnerControls" targetNamespace="f76d8111-4ca8-4776-a8b2-5070576e8b98" elementFormDefault="qualified">
    <xsd:import namespace="http://schemas.microsoft.com/office/2006/documentManagement/types"/>
    <xsd:import namespace="http://schemas.microsoft.com/office/infopath/2007/PartnerControls"/>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DateTaken" ma:index="11" nillable="true" ma:displayName="MediaServiceDateTaken" ma:hidden="true" ma:internalName="MediaServiceDateTaken" ma:readOnly="true">
      <xsd:simpleType>
        <xsd:restriction base="dms:Text"/>
      </xsd:simpleType>
    </xsd:element>
    <xsd:element name="MediaServiceAutoTags" ma:index="12" nillable="true" ma:displayName="Tags" ma:internalName="MediaServiceAutoTags"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lcf76f155ced4ddcb4097134ff3c332f" ma:index="22" nillable="true" ma:taxonomy="true" ma:internalName="lcf76f155ced4ddcb4097134ff3c332f" ma:taxonomyFieldName="MediaServiceImageTags" ma:displayName="Bildemerkelapper" ma:readOnly="false" ma:fieldId="{5cf76f15-5ced-4ddc-b409-7134ff3c332f}" ma:taxonomyMulti="true" ma:sspId="c528fd71-ad7b-48f8-811b-c0b5643803a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7216372-4c62-406b-a0e9-42bd98dd15ea" elementFormDefault="qualified">
    <xsd:import namespace="http://schemas.microsoft.com/office/2006/documentManagement/types"/>
    <xsd:import namespace="http://schemas.microsoft.com/office/infopath/2007/PartnerControls"/>
    <xsd:element name="SharedWithUsers" ma:index="19"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Delingsdetaljer" ma:internalName="SharedWithDetails" ma:readOnly="true">
      <xsd:simpleType>
        <xsd:restriction base="dms:Note">
          <xsd:maxLength value="255"/>
        </xsd:restriction>
      </xsd:simpleType>
    </xsd:element>
    <xsd:element name="TaxCatchAll" ma:index="23" nillable="true" ma:displayName="Taxonomy Catch All Column" ma:hidden="true" ma:list="{922924d0-073e-4582-b403-5ee61ff08990}" ma:internalName="TaxCatchAll" ma:showField="CatchAllData" ma:web="67216372-4c62-406b-a0e9-42bd98dd15e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OK_Felles_Arkivverdig xmlns="7ed84371-acf6-4102-828c-2caf905b4736" xsi:nil="true"/>
    <lcf76f155ced4ddcb4097134ff3c332f xmlns="f76d8111-4ca8-4776-a8b2-5070576e8b98">
      <Terms xmlns="http://schemas.microsoft.com/office/infopath/2007/PartnerControls"/>
    </lcf76f155ced4ddcb4097134ff3c332f>
    <TaxCatchAll xmlns="67216372-4c62-406b-a0e9-42bd98dd15ea" xsi:nil="true"/>
  </documentManagement>
</p:properties>
</file>

<file path=customXml/itemProps1.xml><?xml version="1.0" encoding="utf-8"?>
<ds:datastoreItem xmlns:ds="http://schemas.openxmlformats.org/officeDocument/2006/customXml" ds:itemID="{DEB0A50A-B57C-423C-9B05-01630B512187}">
  <ds:schemaRefs>
    <ds:schemaRef ds:uri="Microsoft.SharePoint.Taxonomy.ContentTypeSync"/>
  </ds:schemaRefs>
</ds:datastoreItem>
</file>

<file path=customXml/itemProps2.xml><?xml version="1.0" encoding="utf-8"?>
<ds:datastoreItem xmlns:ds="http://schemas.openxmlformats.org/officeDocument/2006/customXml" ds:itemID="{29C8D608-26C4-4B97-A372-90965F7DEE9F}">
  <ds:schemaRefs>
    <ds:schemaRef ds:uri="http://schemas.microsoft.com/sharepoint/v3/contenttype/forms"/>
  </ds:schemaRefs>
</ds:datastoreItem>
</file>

<file path=customXml/itemProps3.xml><?xml version="1.0" encoding="utf-8"?>
<ds:datastoreItem xmlns:ds="http://schemas.openxmlformats.org/officeDocument/2006/customXml" ds:itemID="{BD2E575F-B6F7-43D9-95BF-4ABF97032FF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ed84371-acf6-4102-828c-2caf905b4736"/>
    <ds:schemaRef ds:uri="f76d8111-4ca8-4776-a8b2-5070576e8b98"/>
    <ds:schemaRef ds:uri="67216372-4c62-406b-a0e9-42bd98dd15e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89607ACD-EFBD-4282-AE2D-66EC3397BA0E}">
  <ds:schemaRefs>
    <ds:schemaRef ds:uri="http://purl.org/dc/elements/1.1/"/>
    <ds:schemaRef ds:uri="http://schemas.microsoft.com/office/2006/metadata/properties"/>
    <ds:schemaRef ds:uri="923851af-529b-4b5e-90da-7f9f5f7d9095"/>
    <ds:schemaRef ds:uri="http://schemas.openxmlformats.org/package/2006/metadata/core-properties"/>
    <ds:schemaRef ds:uri="http://purl.org/dc/terms/"/>
    <ds:schemaRef ds:uri="3c68946b-b9fc-4c0d-9190-9e99577c9bca"/>
    <ds:schemaRef ds:uri="http://purl.org/dc/dcmitype/"/>
    <ds:schemaRef ds:uri="http://schemas.microsoft.com/office/2006/documentManagement/types"/>
    <ds:schemaRef ds:uri="http://schemas.microsoft.com/office/infopath/2007/PartnerControls"/>
    <ds:schemaRef ds:uri="http://www.w3.org/XML/1998/namespace"/>
    <ds:schemaRef ds:uri="7ed84371-acf6-4102-828c-2caf905b4736"/>
    <ds:schemaRef ds:uri="f76d8111-4ca8-4776-a8b2-5070576e8b98"/>
    <ds:schemaRef ds:uri="67216372-4c62-406b-a0e9-42bd98dd15ea"/>
  </ds:schemaRefs>
</ds:datastoreItem>
</file>

<file path=docProps/app.xml><?xml version="1.0" encoding="utf-8"?>
<Properties xmlns="http://schemas.openxmlformats.org/officeDocument/2006/extended-properties" xmlns:vt="http://schemas.openxmlformats.org/officeDocument/2006/docPropsVTypes">
  <Template>Office Theme</Template>
  <TotalTime>1365</TotalTime>
  <Words>587</Words>
  <Application>Microsoft Office PowerPoint</Application>
  <PresentationFormat>A4 (210 x 297 mm)</PresentationFormat>
  <Paragraphs>78</Paragraphs>
  <Slides>2</Slides>
  <Notes>0</Notes>
  <HiddenSlides>0</HiddenSlides>
  <MMClips>0</MMClips>
  <ScaleCrop>false</ScaleCrop>
  <HeadingPairs>
    <vt:vector size="6" baseType="variant">
      <vt:variant>
        <vt:lpstr>Brukte skrifter</vt:lpstr>
      </vt:variant>
      <vt:variant>
        <vt:i4>5</vt:i4>
      </vt:variant>
      <vt:variant>
        <vt:lpstr>Tema</vt:lpstr>
      </vt:variant>
      <vt:variant>
        <vt:i4>1</vt:i4>
      </vt:variant>
      <vt:variant>
        <vt:lpstr>Lysbildetitler</vt:lpstr>
      </vt:variant>
      <vt:variant>
        <vt:i4>2</vt:i4>
      </vt:variant>
    </vt:vector>
  </HeadingPairs>
  <TitlesOfParts>
    <vt:vector size="8" baseType="lpstr">
      <vt:lpstr>Arial</vt:lpstr>
      <vt:lpstr>Calibri</vt:lpstr>
      <vt:lpstr>Calibri Light</vt:lpstr>
      <vt:lpstr>Oslo Sans Office</vt:lpstr>
      <vt:lpstr>Wingdings</vt:lpstr>
      <vt:lpstr>Office-tema</vt:lpstr>
      <vt:lpstr>PowerPoint-presentasjon</vt:lpstr>
      <vt:lpstr>PowerPoint-presentasjon</vt:lpstr>
    </vt:vector>
  </TitlesOfParts>
  <Company>Oslo kommune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PowerPoint-presentasjon</dc:title>
  <dc:creator>Kristian Hanch-Hansen Espen</dc:creator>
  <cp:lastModifiedBy>Monica Gaupset</cp:lastModifiedBy>
  <cp:revision>89</cp:revision>
  <dcterms:created xsi:type="dcterms:W3CDTF">2023-02-13T07:35:13Z</dcterms:created>
  <dcterms:modified xsi:type="dcterms:W3CDTF">2026-04-22T06:49:32Z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a2396b7-5846-48ff-8468-5f49f8ad722a_Enabled">
    <vt:lpwstr>true</vt:lpwstr>
  </property>
  <property fmtid="{D5CDD505-2E9C-101B-9397-08002B2CF9AE}" pid="3" name="MSIP_Label_7a2396b7-5846-48ff-8468-5f49f8ad722a_SetDate">
    <vt:lpwstr>2023-02-13T07:35:13Z</vt:lpwstr>
  </property>
  <property fmtid="{D5CDD505-2E9C-101B-9397-08002B2CF9AE}" pid="4" name="MSIP_Label_7a2396b7-5846-48ff-8468-5f49f8ad722a_Method">
    <vt:lpwstr>Standard</vt:lpwstr>
  </property>
  <property fmtid="{D5CDD505-2E9C-101B-9397-08002B2CF9AE}" pid="5" name="MSIP_Label_7a2396b7-5846-48ff-8468-5f49f8ad722a_Name">
    <vt:lpwstr>Lav</vt:lpwstr>
  </property>
  <property fmtid="{D5CDD505-2E9C-101B-9397-08002B2CF9AE}" pid="6" name="MSIP_Label_7a2396b7-5846-48ff-8468-5f49f8ad722a_SiteId">
    <vt:lpwstr>e6795081-6391-442e-9ab4-5e9ef74f18ea</vt:lpwstr>
  </property>
  <property fmtid="{D5CDD505-2E9C-101B-9397-08002B2CF9AE}" pid="7" name="MSIP_Label_7a2396b7-5846-48ff-8468-5f49f8ad722a_ActionId">
    <vt:lpwstr>8d584a3c-4e5f-4c92-90ce-34ace088609a</vt:lpwstr>
  </property>
  <property fmtid="{D5CDD505-2E9C-101B-9397-08002B2CF9AE}" pid="8" name="MSIP_Label_7a2396b7-5846-48ff-8468-5f49f8ad722a_ContentBits">
    <vt:lpwstr>0</vt:lpwstr>
  </property>
  <property fmtid="{D5CDD505-2E9C-101B-9397-08002B2CF9AE}" pid="9" name="ContentTypeId">
    <vt:lpwstr>0x01010016F48F0717DDBC43A26F9C4EC94D925E00EBDE23FCA7D52F4D834C803771DA1E01</vt:lpwstr>
  </property>
  <property fmtid="{D5CDD505-2E9C-101B-9397-08002B2CF9AE}" pid="10" name="MediaServiceImageTags">
    <vt:lpwstr/>
  </property>
</Properties>
</file>